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notesMasterIdLst>
    <p:notesMasterId r:id="rId20"/>
  </p:notesMasterIdLst>
  <p:handoutMasterIdLst>
    <p:handoutMasterId r:id="rId21"/>
  </p:handoutMasterIdLst>
  <p:sldIdLst>
    <p:sldId id="321" r:id="rId2"/>
    <p:sldId id="320" r:id="rId3"/>
    <p:sldId id="281" r:id="rId4"/>
    <p:sldId id="308" r:id="rId5"/>
    <p:sldId id="259" r:id="rId6"/>
    <p:sldId id="312" r:id="rId7"/>
    <p:sldId id="283" r:id="rId8"/>
    <p:sldId id="311" r:id="rId9"/>
    <p:sldId id="316" r:id="rId10"/>
    <p:sldId id="318" r:id="rId11"/>
    <p:sldId id="315" r:id="rId12"/>
    <p:sldId id="314" r:id="rId13"/>
    <p:sldId id="317" r:id="rId14"/>
    <p:sldId id="304" r:id="rId15"/>
    <p:sldId id="275" r:id="rId16"/>
    <p:sldId id="319" r:id="rId17"/>
    <p:sldId id="293" r:id="rId18"/>
    <p:sldId id="322" r:id="rId19"/>
  </p:sldIdLst>
  <p:sldSz cx="9144000" cy="6858000" type="screen4x3"/>
  <p:notesSz cx="7010400" cy="9236075"/>
  <p:defaultTextStyle>
    <a:defPPr>
      <a:defRPr lang="en-US"/>
    </a:defPPr>
    <a:lvl1pPr algn="l" rtl="0" fontAlgn="base">
      <a:spcBef>
        <a:spcPct val="0"/>
      </a:spcBef>
      <a:spcAft>
        <a:spcPct val="0"/>
      </a:spcAft>
      <a:defRPr sz="3200" kern="1200">
        <a:solidFill>
          <a:schemeClr val="tx1"/>
        </a:solidFill>
        <a:latin typeface="Comic Sans MS" pitchFamily="66" charset="0"/>
        <a:ea typeface="MS PGothic" pitchFamily="34" charset="-128"/>
        <a:cs typeface="+mn-cs"/>
      </a:defRPr>
    </a:lvl1pPr>
    <a:lvl2pPr marL="457200" algn="l" rtl="0" fontAlgn="base">
      <a:spcBef>
        <a:spcPct val="0"/>
      </a:spcBef>
      <a:spcAft>
        <a:spcPct val="0"/>
      </a:spcAft>
      <a:defRPr sz="3200" kern="1200">
        <a:solidFill>
          <a:schemeClr val="tx1"/>
        </a:solidFill>
        <a:latin typeface="Comic Sans MS" pitchFamily="66" charset="0"/>
        <a:ea typeface="MS PGothic" pitchFamily="34" charset="-128"/>
        <a:cs typeface="+mn-cs"/>
      </a:defRPr>
    </a:lvl2pPr>
    <a:lvl3pPr marL="914400" algn="l" rtl="0" fontAlgn="base">
      <a:spcBef>
        <a:spcPct val="0"/>
      </a:spcBef>
      <a:spcAft>
        <a:spcPct val="0"/>
      </a:spcAft>
      <a:defRPr sz="3200" kern="1200">
        <a:solidFill>
          <a:schemeClr val="tx1"/>
        </a:solidFill>
        <a:latin typeface="Comic Sans MS" pitchFamily="66" charset="0"/>
        <a:ea typeface="MS PGothic" pitchFamily="34" charset="-128"/>
        <a:cs typeface="+mn-cs"/>
      </a:defRPr>
    </a:lvl3pPr>
    <a:lvl4pPr marL="1371600" algn="l" rtl="0" fontAlgn="base">
      <a:spcBef>
        <a:spcPct val="0"/>
      </a:spcBef>
      <a:spcAft>
        <a:spcPct val="0"/>
      </a:spcAft>
      <a:defRPr sz="3200" kern="1200">
        <a:solidFill>
          <a:schemeClr val="tx1"/>
        </a:solidFill>
        <a:latin typeface="Comic Sans MS" pitchFamily="66" charset="0"/>
        <a:ea typeface="MS PGothic" pitchFamily="34" charset="-128"/>
        <a:cs typeface="+mn-cs"/>
      </a:defRPr>
    </a:lvl4pPr>
    <a:lvl5pPr marL="1828800" algn="l" rtl="0" fontAlgn="base">
      <a:spcBef>
        <a:spcPct val="0"/>
      </a:spcBef>
      <a:spcAft>
        <a:spcPct val="0"/>
      </a:spcAft>
      <a:defRPr sz="3200" kern="1200">
        <a:solidFill>
          <a:schemeClr val="tx1"/>
        </a:solidFill>
        <a:latin typeface="Comic Sans MS" pitchFamily="66" charset="0"/>
        <a:ea typeface="MS PGothic" pitchFamily="34" charset="-128"/>
        <a:cs typeface="+mn-cs"/>
      </a:defRPr>
    </a:lvl5pPr>
    <a:lvl6pPr marL="2286000" algn="l" defTabSz="914400" rtl="0" eaLnBrk="1" latinLnBrk="0" hangingPunct="1">
      <a:defRPr sz="3200" kern="1200">
        <a:solidFill>
          <a:schemeClr val="tx1"/>
        </a:solidFill>
        <a:latin typeface="Comic Sans MS" pitchFamily="66" charset="0"/>
        <a:ea typeface="MS PGothic" pitchFamily="34" charset="-128"/>
        <a:cs typeface="+mn-cs"/>
      </a:defRPr>
    </a:lvl6pPr>
    <a:lvl7pPr marL="2743200" algn="l" defTabSz="914400" rtl="0" eaLnBrk="1" latinLnBrk="0" hangingPunct="1">
      <a:defRPr sz="3200" kern="1200">
        <a:solidFill>
          <a:schemeClr val="tx1"/>
        </a:solidFill>
        <a:latin typeface="Comic Sans MS" pitchFamily="66" charset="0"/>
        <a:ea typeface="MS PGothic" pitchFamily="34" charset="-128"/>
        <a:cs typeface="+mn-cs"/>
      </a:defRPr>
    </a:lvl7pPr>
    <a:lvl8pPr marL="3200400" algn="l" defTabSz="914400" rtl="0" eaLnBrk="1" latinLnBrk="0" hangingPunct="1">
      <a:defRPr sz="3200" kern="1200">
        <a:solidFill>
          <a:schemeClr val="tx1"/>
        </a:solidFill>
        <a:latin typeface="Comic Sans MS" pitchFamily="66" charset="0"/>
        <a:ea typeface="MS PGothic" pitchFamily="34" charset="-128"/>
        <a:cs typeface="+mn-cs"/>
      </a:defRPr>
    </a:lvl8pPr>
    <a:lvl9pPr marL="3657600" algn="l" defTabSz="914400" rtl="0" eaLnBrk="1" latinLnBrk="0" hangingPunct="1">
      <a:defRPr sz="3200" kern="1200">
        <a:solidFill>
          <a:schemeClr val="tx1"/>
        </a:solidFill>
        <a:latin typeface="Comic Sans MS" pitchFamily="66"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25" d="100"/>
          <a:sy n="125" d="100"/>
        </p:scale>
        <p:origin x="-58" y="-58"/>
      </p:cViewPr>
      <p:guideLst>
        <p:guide orient="horz" pos="2160"/>
        <p:guide pos="2880"/>
      </p:guideLst>
    </p:cSldViewPr>
  </p:slideViewPr>
  <p:outlineViewPr>
    <p:cViewPr>
      <p:scale>
        <a:sx n="33" d="100"/>
        <a:sy n="33" d="100"/>
      </p:scale>
      <p:origin x="258" y="15933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720" y="1728"/>
      </p:cViewPr>
      <p:guideLst>
        <p:guide orient="horz" pos="2910"/>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3038475" cy="461963"/>
          </a:xfrm>
          <a:prstGeom prst="rect">
            <a:avLst/>
          </a:prstGeom>
          <a:noFill/>
          <a:ln w="9525">
            <a:noFill/>
            <a:miter lim="800000"/>
            <a:headEnd/>
            <a:tailEnd/>
          </a:ln>
          <a:effectLst/>
        </p:spPr>
        <p:txBody>
          <a:bodyPr vert="horz" wrap="square" lIns="92819" tIns="46410" rIns="92819" bIns="46410" numCol="1" anchor="t" anchorCtr="0" compatLnSpc="1">
            <a:prstTxWarp prst="textNoShape">
              <a:avLst/>
            </a:prstTxWarp>
          </a:bodyPr>
          <a:lstStyle>
            <a:lvl1pPr defTabSz="929650">
              <a:defRPr sz="1200">
                <a:latin typeface="Arial" charset="0"/>
                <a:ea typeface="+mn-ea"/>
              </a:defRPr>
            </a:lvl1pPr>
          </a:lstStyle>
          <a:p>
            <a:pPr>
              <a:defRPr/>
            </a:pPr>
            <a:endParaRPr lang="en-US" altLang="en-US"/>
          </a:p>
        </p:txBody>
      </p:sp>
      <p:sp>
        <p:nvSpPr>
          <p:cNvPr id="56323" name="Rectangle 3"/>
          <p:cNvSpPr>
            <a:spLocks noGrp="1" noChangeArrowheads="1"/>
          </p:cNvSpPr>
          <p:nvPr>
            <p:ph type="dt" sz="quarter" idx="1"/>
          </p:nvPr>
        </p:nvSpPr>
        <p:spPr bwMode="auto">
          <a:xfrm>
            <a:off x="3970338" y="0"/>
            <a:ext cx="3038475" cy="461963"/>
          </a:xfrm>
          <a:prstGeom prst="rect">
            <a:avLst/>
          </a:prstGeom>
          <a:noFill/>
          <a:ln w="9525">
            <a:noFill/>
            <a:miter lim="800000"/>
            <a:headEnd/>
            <a:tailEnd/>
          </a:ln>
          <a:effectLst/>
        </p:spPr>
        <p:txBody>
          <a:bodyPr vert="horz" wrap="square" lIns="92819" tIns="46410" rIns="92819" bIns="46410" numCol="1" anchor="t" anchorCtr="0" compatLnSpc="1">
            <a:prstTxWarp prst="textNoShape">
              <a:avLst/>
            </a:prstTxWarp>
          </a:bodyPr>
          <a:lstStyle>
            <a:lvl1pPr algn="r" defTabSz="929650">
              <a:defRPr sz="1200">
                <a:latin typeface="Arial" charset="0"/>
                <a:ea typeface="+mn-ea"/>
              </a:defRPr>
            </a:lvl1pPr>
          </a:lstStyle>
          <a:p>
            <a:pPr>
              <a:defRPr/>
            </a:pPr>
            <a:endParaRPr lang="en-US" altLang="en-US"/>
          </a:p>
        </p:txBody>
      </p:sp>
      <p:sp>
        <p:nvSpPr>
          <p:cNvPr id="56324" name="Rectangle 4"/>
          <p:cNvSpPr>
            <a:spLocks noGrp="1" noChangeArrowheads="1"/>
          </p:cNvSpPr>
          <p:nvPr>
            <p:ph type="ftr" sz="quarter" idx="2"/>
          </p:nvPr>
        </p:nvSpPr>
        <p:spPr bwMode="auto">
          <a:xfrm>
            <a:off x="0" y="8772525"/>
            <a:ext cx="3038475" cy="461963"/>
          </a:xfrm>
          <a:prstGeom prst="rect">
            <a:avLst/>
          </a:prstGeom>
          <a:noFill/>
          <a:ln w="9525">
            <a:noFill/>
            <a:miter lim="800000"/>
            <a:headEnd/>
            <a:tailEnd/>
          </a:ln>
          <a:effectLst/>
        </p:spPr>
        <p:txBody>
          <a:bodyPr vert="horz" wrap="square" lIns="92819" tIns="46410" rIns="92819" bIns="46410" numCol="1" anchor="b" anchorCtr="0" compatLnSpc="1">
            <a:prstTxWarp prst="textNoShape">
              <a:avLst/>
            </a:prstTxWarp>
          </a:bodyPr>
          <a:lstStyle>
            <a:lvl1pPr defTabSz="929650">
              <a:defRPr sz="1200">
                <a:latin typeface="Arial" charset="0"/>
                <a:ea typeface="+mn-ea"/>
              </a:defRPr>
            </a:lvl1pPr>
          </a:lstStyle>
          <a:p>
            <a:pPr>
              <a:defRPr/>
            </a:pPr>
            <a:endParaRPr lang="en-US" altLang="en-US"/>
          </a:p>
        </p:txBody>
      </p:sp>
      <p:sp>
        <p:nvSpPr>
          <p:cNvPr id="56325" name="Rectangle 5"/>
          <p:cNvSpPr>
            <a:spLocks noGrp="1" noChangeArrowheads="1"/>
          </p:cNvSpPr>
          <p:nvPr>
            <p:ph type="sldNum" sz="quarter" idx="3"/>
          </p:nvPr>
        </p:nvSpPr>
        <p:spPr bwMode="auto">
          <a:xfrm>
            <a:off x="3970338" y="8772525"/>
            <a:ext cx="3038475" cy="461963"/>
          </a:xfrm>
          <a:prstGeom prst="rect">
            <a:avLst/>
          </a:prstGeom>
          <a:noFill/>
          <a:ln w="9525">
            <a:noFill/>
            <a:miter lim="800000"/>
            <a:headEnd/>
            <a:tailEnd/>
          </a:ln>
          <a:effectLst/>
        </p:spPr>
        <p:txBody>
          <a:bodyPr vert="horz" wrap="square" lIns="92819" tIns="46410" rIns="92819" bIns="46410" numCol="1" anchor="b" anchorCtr="0" compatLnSpc="1">
            <a:prstTxWarp prst="textNoShape">
              <a:avLst/>
            </a:prstTxWarp>
          </a:bodyPr>
          <a:lstStyle>
            <a:lvl1pPr algn="r" defTabSz="928688">
              <a:defRPr sz="1200" smtClean="0">
                <a:latin typeface="Arial" pitchFamily="34" charset="0"/>
              </a:defRPr>
            </a:lvl1pPr>
          </a:lstStyle>
          <a:p>
            <a:pPr>
              <a:defRPr/>
            </a:pPr>
            <a:fld id="{A5006ED0-7D5A-4AD9-97ED-DF13C43C85C7}" type="slidenum">
              <a:rPr lang="en-US" altLang="en-US"/>
              <a:pPr>
                <a:defRPr/>
              </a:pPr>
              <a:t>‹#›</a:t>
            </a:fld>
            <a:endParaRPr lang="en-US" altLang="en-US"/>
          </a:p>
        </p:txBody>
      </p:sp>
    </p:spTree>
    <p:extLst>
      <p:ext uri="{BB962C8B-B14F-4D97-AF65-F5344CB8AC3E}">
        <p14:creationId xmlns:p14="http://schemas.microsoft.com/office/powerpoint/2010/main" val="27883587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3074988" cy="457200"/>
          </a:xfrm>
          <a:prstGeom prst="rect">
            <a:avLst/>
          </a:prstGeom>
          <a:noFill/>
          <a:ln w="9525">
            <a:noFill/>
            <a:miter lim="800000"/>
            <a:headEnd/>
            <a:tailEnd/>
          </a:ln>
          <a:effectLst/>
        </p:spPr>
        <p:txBody>
          <a:bodyPr vert="horz" wrap="square" lIns="91769" tIns="45885" rIns="91769" bIns="45885" numCol="1" anchor="t" anchorCtr="0" compatLnSpc="1">
            <a:prstTxWarp prst="textNoShape">
              <a:avLst/>
            </a:prstTxWarp>
          </a:bodyPr>
          <a:lstStyle>
            <a:lvl1pPr defTabSz="918293" eaLnBrk="0" hangingPunct="0">
              <a:defRPr sz="1200">
                <a:ea typeface="+mn-ea"/>
              </a:defRPr>
            </a:lvl1pPr>
          </a:lstStyle>
          <a:p>
            <a:pPr>
              <a:defRPr/>
            </a:pPr>
            <a:endParaRPr lang="en-US" altLang="en-US"/>
          </a:p>
        </p:txBody>
      </p:sp>
      <p:sp>
        <p:nvSpPr>
          <p:cNvPr id="81923" name="Rectangle 3"/>
          <p:cNvSpPr>
            <a:spLocks noGrp="1" noChangeArrowheads="1"/>
          </p:cNvSpPr>
          <p:nvPr>
            <p:ph type="dt" idx="1"/>
          </p:nvPr>
        </p:nvSpPr>
        <p:spPr bwMode="auto">
          <a:xfrm>
            <a:off x="3997325" y="0"/>
            <a:ext cx="2997200" cy="457200"/>
          </a:xfrm>
          <a:prstGeom prst="rect">
            <a:avLst/>
          </a:prstGeom>
          <a:noFill/>
          <a:ln w="9525">
            <a:noFill/>
            <a:miter lim="800000"/>
            <a:headEnd/>
            <a:tailEnd/>
          </a:ln>
          <a:effectLst/>
        </p:spPr>
        <p:txBody>
          <a:bodyPr vert="horz" wrap="square" lIns="91769" tIns="45885" rIns="91769" bIns="45885" numCol="1" anchor="t" anchorCtr="0" compatLnSpc="1">
            <a:prstTxWarp prst="textNoShape">
              <a:avLst/>
            </a:prstTxWarp>
          </a:bodyPr>
          <a:lstStyle>
            <a:lvl1pPr algn="r" defTabSz="918293" eaLnBrk="0" hangingPunct="0">
              <a:defRPr sz="1200">
                <a:ea typeface="+mn-ea"/>
              </a:defRPr>
            </a:lvl1pPr>
          </a:lstStyle>
          <a:p>
            <a:pPr>
              <a:defRPr/>
            </a:pPr>
            <a:endParaRPr lang="en-US" altLang="en-US"/>
          </a:p>
        </p:txBody>
      </p:sp>
      <p:sp>
        <p:nvSpPr>
          <p:cNvPr id="21508" name="Rectangle 4"/>
          <p:cNvSpPr>
            <a:spLocks noGrp="1" noRot="1" noChangeAspect="1" noChangeArrowheads="1" noTextEdit="1"/>
          </p:cNvSpPr>
          <p:nvPr>
            <p:ph type="sldImg" idx="2"/>
          </p:nvPr>
        </p:nvSpPr>
        <p:spPr bwMode="auto">
          <a:xfrm>
            <a:off x="1160463" y="685800"/>
            <a:ext cx="4673600" cy="3505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5" name="Rectangle 5"/>
          <p:cNvSpPr>
            <a:spLocks noGrp="1" noChangeArrowheads="1"/>
          </p:cNvSpPr>
          <p:nvPr>
            <p:ph type="body" sz="quarter" idx="3"/>
          </p:nvPr>
        </p:nvSpPr>
        <p:spPr bwMode="auto">
          <a:xfrm>
            <a:off x="922338" y="4419600"/>
            <a:ext cx="5149850" cy="4113213"/>
          </a:xfrm>
          <a:prstGeom prst="rect">
            <a:avLst/>
          </a:prstGeom>
          <a:noFill/>
          <a:ln w="9525">
            <a:noFill/>
            <a:miter lim="800000"/>
            <a:headEnd/>
            <a:tailEnd/>
          </a:ln>
          <a:effectLst/>
        </p:spPr>
        <p:txBody>
          <a:bodyPr vert="horz" wrap="square" lIns="91769" tIns="45885" rIns="91769" bIns="45885"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81926" name="Rectangle 6"/>
          <p:cNvSpPr>
            <a:spLocks noGrp="1" noChangeArrowheads="1"/>
          </p:cNvSpPr>
          <p:nvPr>
            <p:ph type="ftr" sz="quarter" idx="4"/>
          </p:nvPr>
        </p:nvSpPr>
        <p:spPr bwMode="auto">
          <a:xfrm>
            <a:off x="0" y="8763000"/>
            <a:ext cx="3074988" cy="457200"/>
          </a:xfrm>
          <a:prstGeom prst="rect">
            <a:avLst/>
          </a:prstGeom>
          <a:noFill/>
          <a:ln w="9525">
            <a:noFill/>
            <a:miter lim="800000"/>
            <a:headEnd/>
            <a:tailEnd/>
          </a:ln>
          <a:effectLst/>
        </p:spPr>
        <p:txBody>
          <a:bodyPr vert="horz" wrap="square" lIns="91769" tIns="45885" rIns="91769" bIns="45885" numCol="1" anchor="b" anchorCtr="0" compatLnSpc="1">
            <a:prstTxWarp prst="textNoShape">
              <a:avLst/>
            </a:prstTxWarp>
          </a:bodyPr>
          <a:lstStyle>
            <a:lvl1pPr defTabSz="918293" eaLnBrk="0" hangingPunct="0">
              <a:defRPr sz="1200">
                <a:ea typeface="+mn-ea"/>
              </a:defRPr>
            </a:lvl1pPr>
          </a:lstStyle>
          <a:p>
            <a:pPr>
              <a:defRPr/>
            </a:pPr>
            <a:endParaRPr lang="en-US" altLang="en-US"/>
          </a:p>
        </p:txBody>
      </p:sp>
      <p:sp>
        <p:nvSpPr>
          <p:cNvPr id="81927" name="Rectangle 7"/>
          <p:cNvSpPr>
            <a:spLocks noGrp="1" noChangeArrowheads="1"/>
          </p:cNvSpPr>
          <p:nvPr>
            <p:ph type="sldNum" sz="quarter" idx="5"/>
          </p:nvPr>
        </p:nvSpPr>
        <p:spPr bwMode="auto">
          <a:xfrm>
            <a:off x="3997325" y="8763000"/>
            <a:ext cx="2997200" cy="457200"/>
          </a:xfrm>
          <a:prstGeom prst="rect">
            <a:avLst/>
          </a:prstGeom>
          <a:noFill/>
          <a:ln w="9525">
            <a:noFill/>
            <a:miter lim="800000"/>
            <a:headEnd/>
            <a:tailEnd/>
          </a:ln>
          <a:effectLst/>
        </p:spPr>
        <p:txBody>
          <a:bodyPr vert="horz" wrap="square" lIns="91769" tIns="45885" rIns="91769" bIns="45885" numCol="1" anchor="b" anchorCtr="0" compatLnSpc="1">
            <a:prstTxWarp prst="textNoShape">
              <a:avLst/>
            </a:prstTxWarp>
          </a:bodyPr>
          <a:lstStyle>
            <a:lvl1pPr algn="r" defTabSz="917575" eaLnBrk="0" hangingPunct="0">
              <a:defRPr sz="1200" smtClean="0"/>
            </a:lvl1pPr>
          </a:lstStyle>
          <a:p>
            <a:pPr>
              <a:defRPr/>
            </a:pPr>
            <a:fld id="{48B3B1F1-8AD5-4EFE-B388-53E78BE1726C}" type="slidenum">
              <a:rPr lang="en-US" altLang="en-US"/>
              <a:pPr>
                <a:defRPr/>
              </a:pPr>
              <a:t>‹#›</a:t>
            </a:fld>
            <a:endParaRPr lang="en-US" altLang="en-US"/>
          </a:p>
        </p:txBody>
      </p:sp>
    </p:spTree>
    <p:extLst>
      <p:ext uri="{BB962C8B-B14F-4D97-AF65-F5344CB8AC3E}">
        <p14:creationId xmlns:p14="http://schemas.microsoft.com/office/powerpoint/2010/main" val="35760807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3200">
                <a:solidFill>
                  <a:schemeClr val="tx1"/>
                </a:solidFill>
                <a:latin typeface="Comic Sans MS" pitchFamily="66" charset="0"/>
                <a:ea typeface="MS PGothic" pitchFamily="34" charset="-128"/>
              </a:defRPr>
            </a:lvl1pPr>
            <a:lvl2pPr marL="742950" indent="-285750" defTabSz="917575" eaLnBrk="0" hangingPunct="0">
              <a:defRPr sz="3200">
                <a:solidFill>
                  <a:schemeClr val="tx1"/>
                </a:solidFill>
                <a:latin typeface="Comic Sans MS" pitchFamily="66" charset="0"/>
                <a:ea typeface="MS PGothic" pitchFamily="34" charset="-128"/>
              </a:defRPr>
            </a:lvl2pPr>
            <a:lvl3pPr marL="1143000" indent="-228600" defTabSz="917575" eaLnBrk="0" hangingPunct="0">
              <a:defRPr sz="3200">
                <a:solidFill>
                  <a:schemeClr val="tx1"/>
                </a:solidFill>
                <a:latin typeface="Comic Sans MS" pitchFamily="66" charset="0"/>
                <a:ea typeface="MS PGothic" pitchFamily="34" charset="-128"/>
              </a:defRPr>
            </a:lvl3pPr>
            <a:lvl4pPr marL="1600200" indent="-228600" defTabSz="917575" eaLnBrk="0" hangingPunct="0">
              <a:defRPr sz="3200">
                <a:solidFill>
                  <a:schemeClr val="tx1"/>
                </a:solidFill>
                <a:latin typeface="Comic Sans MS" pitchFamily="66" charset="0"/>
                <a:ea typeface="MS PGothic" pitchFamily="34" charset="-128"/>
              </a:defRPr>
            </a:lvl4pPr>
            <a:lvl5pPr marL="2057400" indent="-228600" defTabSz="917575" eaLnBrk="0" hangingPunct="0">
              <a:defRPr sz="3200">
                <a:solidFill>
                  <a:schemeClr val="tx1"/>
                </a:solidFill>
                <a:latin typeface="Comic Sans MS" pitchFamily="66" charset="0"/>
                <a:ea typeface="MS PGothic" pitchFamily="34" charset="-128"/>
              </a:defRPr>
            </a:lvl5pPr>
            <a:lvl6pPr marL="2514600" indent="-228600" defTabSz="917575" eaLnBrk="0" fontAlgn="base" hangingPunct="0">
              <a:spcBef>
                <a:spcPct val="0"/>
              </a:spcBef>
              <a:spcAft>
                <a:spcPct val="0"/>
              </a:spcAft>
              <a:defRPr sz="3200">
                <a:solidFill>
                  <a:schemeClr val="tx1"/>
                </a:solidFill>
                <a:latin typeface="Comic Sans MS" pitchFamily="66" charset="0"/>
                <a:ea typeface="MS PGothic" pitchFamily="34" charset="-128"/>
              </a:defRPr>
            </a:lvl6pPr>
            <a:lvl7pPr marL="2971800" indent="-228600" defTabSz="917575" eaLnBrk="0" fontAlgn="base" hangingPunct="0">
              <a:spcBef>
                <a:spcPct val="0"/>
              </a:spcBef>
              <a:spcAft>
                <a:spcPct val="0"/>
              </a:spcAft>
              <a:defRPr sz="3200">
                <a:solidFill>
                  <a:schemeClr val="tx1"/>
                </a:solidFill>
                <a:latin typeface="Comic Sans MS" pitchFamily="66" charset="0"/>
                <a:ea typeface="MS PGothic" pitchFamily="34" charset="-128"/>
              </a:defRPr>
            </a:lvl7pPr>
            <a:lvl8pPr marL="3429000" indent="-228600" defTabSz="917575" eaLnBrk="0" fontAlgn="base" hangingPunct="0">
              <a:spcBef>
                <a:spcPct val="0"/>
              </a:spcBef>
              <a:spcAft>
                <a:spcPct val="0"/>
              </a:spcAft>
              <a:defRPr sz="3200">
                <a:solidFill>
                  <a:schemeClr val="tx1"/>
                </a:solidFill>
                <a:latin typeface="Comic Sans MS" pitchFamily="66" charset="0"/>
                <a:ea typeface="MS PGothic" pitchFamily="34" charset="-128"/>
              </a:defRPr>
            </a:lvl8pPr>
            <a:lvl9pPr marL="3886200" indent="-228600" defTabSz="917575" eaLnBrk="0" fontAlgn="base" hangingPunct="0">
              <a:spcBef>
                <a:spcPct val="0"/>
              </a:spcBef>
              <a:spcAft>
                <a:spcPct val="0"/>
              </a:spcAft>
              <a:defRPr sz="3200">
                <a:solidFill>
                  <a:schemeClr val="tx1"/>
                </a:solidFill>
                <a:latin typeface="Comic Sans MS" pitchFamily="66" charset="0"/>
                <a:ea typeface="MS PGothic" pitchFamily="34" charset="-128"/>
              </a:defRPr>
            </a:lvl9pPr>
          </a:lstStyle>
          <a:p>
            <a:fld id="{69E53B31-0254-4FAC-9FB5-24B1AED89647}" type="slidenum">
              <a:rPr lang="en-US" altLang="en-US" sz="1200"/>
              <a:pPr/>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latin typeface="Arial" pitchFamily="34" charset="0"/>
              </a:rPr>
              <a:t>The international Web site (www.dkg.org)  is a source for detailed information about benefits offered to members.  The international organization also offers a private social network for members that offers interest groups such as librarians and art teachers.  The Society also provides a news source </a:t>
            </a:r>
            <a:r>
              <a:rPr lang="en-US" b="1" i="1" smtClean="0">
                <a:latin typeface="Arial" pitchFamily="34" charset="0"/>
              </a:rPr>
              <a:t>The DKG NEWS</a:t>
            </a:r>
            <a:r>
              <a:rPr lang="en-US" b="1" smtClean="0">
                <a:latin typeface="Arial" pitchFamily="34" charset="0"/>
              </a:rPr>
              <a:t> and a juried, professional journal ,</a:t>
            </a:r>
            <a:r>
              <a:rPr lang="en-US" b="1" i="1" smtClean="0">
                <a:latin typeface="Arial" pitchFamily="34" charset="0"/>
              </a:rPr>
              <a:t>The Bulletin</a:t>
            </a:r>
            <a:r>
              <a:rPr lang="en-US" b="1" smtClean="0">
                <a:latin typeface="Arial" pitchFamily="34" charset="0"/>
              </a:rPr>
              <a:t>.</a:t>
            </a:r>
          </a:p>
          <a:p>
            <a:endParaRPr lang="en-US" smtClean="0">
              <a:latin typeface="Arial" pitchFamily="34" charset="0"/>
            </a:endParaRPr>
          </a:p>
          <a:p>
            <a:r>
              <a:rPr lang="en-US" i="1" smtClean="0">
                <a:latin typeface="Arial" pitchFamily="34" charset="0"/>
              </a:rPr>
              <a:t>Presenters should describe chapter and/or state organization Web site information and  additional communication sources.</a:t>
            </a: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3200">
                <a:solidFill>
                  <a:schemeClr val="tx1"/>
                </a:solidFill>
                <a:latin typeface="Comic Sans MS" pitchFamily="66" charset="0"/>
                <a:ea typeface="MS PGothic" pitchFamily="34" charset="-128"/>
              </a:defRPr>
            </a:lvl1pPr>
            <a:lvl2pPr marL="742950" indent="-285750" defTabSz="917575" eaLnBrk="0" hangingPunct="0">
              <a:defRPr sz="3200">
                <a:solidFill>
                  <a:schemeClr val="tx1"/>
                </a:solidFill>
                <a:latin typeface="Comic Sans MS" pitchFamily="66" charset="0"/>
                <a:ea typeface="MS PGothic" pitchFamily="34" charset="-128"/>
              </a:defRPr>
            </a:lvl2pPr>
            <a:lvl3pPr marL="1143000" indent="-228600" defTabSz="917575" eaLnBrk="0" hangingPunct="0">
              <a:defRPr sz="3200">
                <a:solidFill>
                  <a:schemeClr val="tx1"/>
                </a:solidFill>
                <a:latin typeface="Comic Sans MS" pitchFamily="66" charset="0"/>
                <a:ea typeface="MS PGothic" pitchFamily="34" charset="-128"/>
              </a:defRPr>
            </a:lvl3pPr>
            <a:lvl4pPr marL="1600200" indent="-228600" defTabSz="917575" eaLnBrk="0" hangingPunct="0">
              <a:defRPr sz="3200">
                <a:solidFill>
                  <a:schemeClr val="tx1"/>
                </a:solidFill>
                <a:latin typeface="Comic Sans MS" pitchFamily="66" charset="0"/>
                <a:ea typeface="MS PGothic" pitchFamily="34" charset="-128"/>
              </a:defRPr>
            </a:lvl4pPr>
            <a:lvl5pPr marL="2057400" indent="-228600" defTabSz="917575" eaLnBrk="0" hangingPunct="0">
              <a:defRPr sz="3200">
                <a:solidFill>
                  <a:schemeClr val="tx1"/>
                </a:solidFill>
                <a:latin typeface="Comic Sans MS" pitchFamily="66" charset="0"/>
                <a:ea typeface="MS PGothic" pitchFamily="34" charset="-128"/>
              </a:defRPr>
            </a:lvl5pPr>
            <a:lvl6pPr marL="2514600" indent="-228600" defTabSz="917575" eaLnBrk="0" fontAlgn="base" hangingPunct="0">
              <a:spcBef>
                <a:spcPct val="0"/>
              </a:spcBef>
              <a:spcAft>
                <a:spcPct val="0"/>
              </a:spcAft>
              <a:defRPr sz="3200">
                <a:solidFill>
                  <a:schemeClr val="tx1"/>
                </a:solidFill>
                <a:latin typeface="Comic Sans MS" pitchFamily="66" charset="0"/>
                <a:ea typeface="MS PGothic" pitchFamily="34" charset="-128"/>
              </a:defRPr>
            </a:lvl6pPr>
            <a:lvl7pPr marL="2971800" indent="-228600" defTabSz="917575" eaLnBrk="0" fontAlgn="base" hangingPunct="0">
              <a:spcBef>
                <a:spcPct val="0"/>
              </a:spcBef>
              <a:spcAft>
                <a:spcPct val="0"/>
              </a:spcAft>
              <a:defRPr sz="3200">
                <a:solidFill>
                  <a:schemeClr val="tx1"/>
                </a:solidFill>
                <a:latin typeface="Comic Sans MS" pitchFamily="66" charset="0"/>
                <a:ea typeface="MS PGothic" pitchFamily="34" charset="-128"/>
              </a:defRPr>
            </a:lvl7pPr>
            <a:lvl8pPr marL="3429000" indent="-228600" defTabSz="917575" eaLnBrk="0" fontAlgn="base" hangingPunct="0">
              <a:spcBef>
                <a:spcPct val="0"/>
              </a:spcBef>
              <a:spcAft>
                <a:spcPct val="0"/>
              </a:spcAft>
              <a:defRPr sz="3200">
                <a:solidFill>
                  <a:schemeClr val="tx1"/>
                </a:solidFill>
                <a:latin typeface="Comic Sans MS" pitchFamily="66" charset="0"/>
                <a:ea typeface="MS PGothic" pitchFamily="34" charset="-128"/>
              </a:defRPr>
            </a:lvl8pPr>
            <a:lvl9pPr marL="3886200" indent="-228600" defTabSz="917575" eaLnBrk="0" fontAlgn="base" hangingPunct="0">
              <a:spcBef>
                <a:spcPct val="0"/>
              </a:spcBef>
              <a:spcAft>
                <a:spcPct val="0"/>
              </a:spcAft>
              <a:defRPr sz="3200">
                <a:solidFill>
                  <a:schemeClr val="tx1"/>
                </a:solidFill>
                <a:latin typeface="Comic Sans MS" pitchFamily="66" charset="0"/>
                <a:ea typeface="MS PGothic" pitchFamily="34" charset="-128"/>
              </a:defRPr>
            </a:lvl9pPr>
          </a:lstStyle>
          <a:p>
            <a:fld id="{A12467F3-F306-44B0-8931-FB2E624F6AD6}" type="slidenum">
              <a:rPr lang="en-US" altLang="en-US" sz="1200"/>
              <a:pPr/>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latin typeface="Arial" pitchFamily="34" charset="0"/>
              </a:rPr>
              <a:t>Through the honor of knowing and working with key women educators in your community, state, and around the world you will have extensive networking opportunities and support.</a:t>
            </a:r>
          </a:p>
          <a:p>
            <a:endParaRPr lang="en-US" smtClean="0">
              <a:latin typeface="Arial" pitchFamily="34" charset="0"/>
            </a:endParaRPr>
          </a:p>
          <a:p>
            <a:r>
              <a:rPr lang="en-US" i="1" smtClean="0">
                <a:latin typeface="Arial" pitchFamily="34" charset="0"/>
              </a:rPr>
              <a:t>Presenters may wish to take this opportunity to describe chapter and/or state organization personal development or other learning opportunities. </a:t>
            </a:r>
          </a:p>
          <a:p>
            <a:r>
              <a:rPr lang="en-US" i="1" smtClean="0">
                <a:latin typeface="Arial" pitchFamily="34" charset="0"/>
              </a:rPr>
              <a:t>Presenters may also want to share any personal stories of networking and DKG friendships across geographical lines.</a:t>
            </a: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3200">
                <a:solidFill>
                  <a:schemeClr val="tx1"/>
                </a:solidFill>
                <a:latin typeface="Comic Sans MS" pitchFamily="66" charset="0"/>
                <a:ea typeface="MS PGothic" pitchFamily="34" charset="-128"/>
              </a:defRPr>
            </a:lvl1pPr>
            <a:lvl2pPr marL="742950" indent="-285750" defTabSz="917575" eaLnBrk="0" hangingPunct="0">
              <a:defRPr sz="3200">
                <a:solidFill>
                  <a:schemeClr val="tx1"/>
                </a:solidFill>
                <a:latin typeface="Comic Sans MS" pitchFamily="66" charset="0"/>
                <a:ea typeface="MS PGothic" pitchFamily="34" charset="-128"/>
              </a:defRPr>
            </a:lvl2pPr>
            <a:lvl3pPr marL="1143000" indent="-228600" defTabSz="917575" eaLnBrk="0" hangingPunct="0">
              <a:defRPr sz="3200">
                <a:solidFill>
                  <a:schemeClr val="tx1"/>
                </a:solidFill>
                <a:latin typeface="Comic Sans MS" pitchFamily="66" charset="0"/>
                <a:ea typeface="MS PGothic" pitchFamily="34" charset="-128"/>
              </a:defRPr>
            </a:lvl3pPr>
            <a:lvl4pPr marL="1600200" indent="-228600" defTabSz="917575" eaLnBrk="0" hangingPunct="0">
              <a:defRPr sz="3200">
                <a:solidFill>
                  <a:schemeClr val="tx1"/>
                </a:solidFill>
                <a:latin typeface="Comic Sans MS" pitchFamily="66" charset="0"/>
                <a:ea typeface="MS PGothic" pitchFamily="34" charset="-128"/>
              </a:defRPr>
            </a:lvl4pPr>
            <a:lvl5pPr marL="2057400" indent="-228600" defTabSz="917575" eaLnBrk="0" hangingPunct="0">
              <a:defRPr sz="3200">
                <a:solidFill>
                  <a:schemeClr val="tx1"/>
                </a:solidFill>
                <a:latin typeface="Comic Sans MS" pitchFamily="66" charset="0"/>
                <a:ea typeface="MS PGothic" pitchFamily="34" charset="-128"/>
              </a:defRPr>
            </a:lvl5pPr>
            <a:lvl6pPr marL="2514600" indent="-228600" defTabSz="917575" eaLnBrk="0" fontAlgn="base" hangingPunct="0">
              <a:spcBef>
                <a:spcPct val="0"/>
              </a:spcBef>
              <a:spcAft>
                <a:spcPct val="0"/>
              </a:spcAft>
              <a:defRPr sz="3200">
                <a:solidFill>
                  <a:schemeClr val="tx1"/>
                </a:solidFill>
                <a:latin typeface="Comic Sans MS" pitchFamily="66" charset="0"/>
                <a:ea typeface="MS PGothic" pitchFamily="34" charset="-128"/>
              </a:defRPr>
            </a:lvl6pPr>
            <a:lvl7pPr marL="2971800" indent="-228600" defTabSz="917575" eaLnBrk="0" fontAlgn="base" hangingPunct="0">
              <a:spcBef>
                <a:spcPct val="0"/>
              </a:spcBef>
              <a:spcAft>
                <a:spcPct val="0"/>
              </a:spcAft>
              <a:defRPr sz="3200">
                <a:solidFill>
                  <a:schemeClr val="tx1"/>
                </a:solidFill>
                <a:latin typeface="Comic Sans MS" pitchFamily="66" charset="0"/>
                <a:ea typeface="MS PGothic" pitchFamily="34" charset="-128"/>
              </a:defRPr>
            </a:lvl7pPr>
            <a:lvl8pPr marL="3429000" indent="-228600" defTabSz="917575" eaLnBrk="0" fontAlgn="base" hangingPunct="0">
              <a:spcBef>
                <a:spcPct val="0"/>
              </a:spcBef>
              <a:spcAft>
                <a:spcPct val="0"/>
              </a:spcAft>
              <a:defRPr sz="3200">
                <a:solidFill>
                  <a:schemeClr val="tx1"/>
                </a:solidFill>
                <a:latin typeface="Comic Sans MS" pitchFamily="66" charset="0"/>
                <a:ea typeface="MS PGothic" pitchFamily="34" charset="-128"/>
              </a:defRPr>
            </a:lvl8pPr>
            <a:lvl9pPr marL="3886200" indent="-228600" defTabSz="917575" eaLnBrk="0" fontAlgn="base" hangingPunct="0">
              <a:spcBef>
                <a:spcPct val="0"/>
              </a:spcBef>
              <a:spcAft>
                <a:spcPct val="0"/>
              </a:spcAft>
              <a:defRPr sz="3200">
                <a:solidFill>
                  <a:schemeClr val="tx1"/>
                </a:solidFill>
                <a:latin typeface="Comic Sans MS" pitchFamily="66" charset="0"/>
                <a:ea typeface="MS PGothic" pitchFamily="34" charset="-128"/>
              </a:defRPr>
            </a:lvl9pPr>
          </a:lstStyle>
          <a:p>
            <a:fld id="{12D22FF9-9998-443F-A18B-77679E5BB781}" type="slidenum">
              <a:rPr lang="en-US" altLang="en-US" sz="1200"/>
              <a:pPr/>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AutoNum type="arabicPeriod"/>
            </a:pPr>
            <a:r>
              <a:rPr lang="en-US" smtClean="0">
                <a:latin typeface="Arial" pitchFamily="34" charset="0"/>
              </a:rPr>
              <a:t>Our first Purpose – </a:t>
            </a:r>
            <a:r>
              <a:rPr lang="en-US" b="1" smtClean="0">
                <a:latin typeface="Arial" pitchFamily="34" charset="0"/>
              </a:rPr>
              <a:t>To unite women educators of the world in a genuine spiritual fellowship </a:t>
            </a:r>
            <a:r>
              <a:rPr lang="en-US" sz="1000" smtClean="0">
                <a:latin typeface="Arial" pitchFamily="34" charset="0"/>
              </a:rPr>
              <a:t>– </a:t>
            </a:r>
            <a:r>
              <a:rPr lang="en-US" sz="1000" b="1" smtClean="0">
                <a:latin typeface="Arial" pitchFamily="34" charset="0"/>
              </a:rPr>
              <a:t>is one that many members feel is unique to our organization.  (</a:t>
            </a:r>
            <a:r>
              <a:rPr lang="en-US" sz="1000" smtClean="0">
                <a:latin typeface="Arial" pitchFamily="34" charset="0"/>
              </a:rPr>
              <a:t>T</a:t>
            </a:r>
            <a:r>
              <a:rPr lang="en-US" sz="1000" i="1" smtClean="0">
                <a:latin typeface="Arial" pitchFamily="34" charset="0"/>
              </a:rPr>
              <a:t>here are many examples of </a:t>
            </a:r>
            <a:r>
              <a:rPr lang="en-US" altLang="en-US" sz="1000" i="1" smtClean="0">
                <a:latin typeface="Arial" pitchFamily="34" charset="0"/>
              </a:rPr>
              <a:t>“</a:t>
            </a:r>
            <a:r>
              <a:rPr lang="en-US" sz="1000" i="1" smtClean="0">
                <a:latin typeface="Arial" pitchFamily="34" charset="0"/>
              </a:rPr>
              <a:t>genuine spiritual fellowship</a:t>
            </a:r>
            <a:r>
              <a:rPr lang="en-US" altLang="en-US" sz="1000" i="1" smtClean="0">
                <a:latin typeface="Arial" pitchFamily="34" charset="0"/>
              </a:rPr>
              <a:t>”</a:t>
            </a:r>
            <a:r>
              <a:rPr lang="en-US" sz="1000" i="1" smtClean="0">
                <a:latin typeface="Arial" pitchFamily="34" charset="0"/>
              </a:rPr>
              <a:t> and presenters may want to provide their own.</a:t>
            </a:r>
            <a:r>
              <a:rPr lang="en-US" sz="1000" b="1" i="1" smtClean="0">
                <a:latin typeface="Arial" pitchFamily="34" charset="0"/>
              </a:rPr>
              <a:t>)  </a:t>
            </a:r>
            <a:r>
              <a:rPr lang="en-US" sz="1000" b="1" smtClean="0">
                <a:latin typeface="Arial" pitchFamily="34" charset="0"/>
              </a:rPr>
              <a:t>Nearly everyone who has worked outside her chapter can tell a story about meeting a member from another city, state organization or country and immediately feeling a kinship that is difficult to describe which in many cases turns into a life-long friendship.</a:t>
            </a:r>
          </a:p>
          <a:p>
            <a:pPr marL="228600" indent="-228600">
              <a:buFontTx/>
              <a:buAutoNum type="arabicPeriod"/>
            </a:pPr>
            <a:r>
              <a:rPr lang="en-US" b="1" smtClean="0">
                <a:latin typeface="Arial" pitchFamily="34" charset="0"/>
              </a:rPr>
              <a:t>To honor women who have given or who evidence a potential for distinctive service in any field of education</a:t>
            </a:r>
            <a:r>
              <a:rPr lang="en-US" sz="1000" b="1" smtClean="0">
                <a:latin typeface="Arial" pitchFamily="34" charset="0"/>
              </a:rPr>
              <a:t>.  We consider active membership the most </a:t>
            </a:r>
            <a:r>
              <a:rPr lang="en-US" sz="1000" b="1" u="sng" smtClean="0">
                <a:latin typeface="Arial" pitchFamily="34" charset="0"/>
              </a:rPr>
              <a:t>visible</a:t>
            </a:r>
            <a:r>
              <a:rPr lang="en-US" sz="1000" b="1" smtClean="0">
                <a:latin typeface="Arial" pitchFamily="34" charset="0"/>
              </a:rPr>
              <a:t> way we can honor outstanding women educators.  Chapters, state organizations and the international organization also find ways to honor members and non-members who exhibit excellence. We give achievement and service awards and other recognitions so that what the community seldom does – recognize extraordinary educators in a positive way – the Society does regularly with the goal of raising external and internal pride in the profession.</a:t>
            </a:r>
          </a:p>
          <a:p>
            <a:pPr marL="228600" indent="-228600">
              <a:buFontTx/>
              <a:buAutoNum type="arabicPeriod"/>
            </a:pPr>
            <a:r>
              <a:rPr lang="en-US" b="1" smtClean="0">
                <a:latin typeface="Arial" pitchFamily="34" charset="0"/>
              </a:rPr>
              <a:t>To advance the  professional interest and position of women in education</a:t>
            </a:r>
            <a:r>
              <a:rPr lang="en-US" sz="1000" b="1" smtClean="0">
                <a:latin typeface="Arial" pitchFamily="34" charset="0"/>
              </a:rPr>
              <a:t>.  Our Founders were dismayed by opposition to efforts by women to gain equal pay and opportunities for administrative positions.  Ever since the founding, members have been supported as they seek advanced education and push for equal rights and professional benefits, including opportunities for supervisory and administrative positions.  Today, through networking, assistance with advanced degrees, certification and professional development, we continue to help member be the best the can be and open doors for other women educators around the globe.</a:t>
            </a:r>
          </a:p>
        </p:txBody>
      </p:sp>
      <p:sp>
        <p:nvSpPr>
          <p:cNvPr id="33796" name="Slide Number Placeholder 3"/>
          <p:cNvSpPr>
            <a:spLocks noGrp="1"/>
          </p:cNvSpPr>
          <p:nvPr>
            <p:ph type="sldNum" sz="quarter" idx="5"/>
          </p:nvPr>
        </p:nvSpPr>
        <p:spPr>
          <a:xfrm>
            <a:off x="3997325" y="8763000"/>
            <a:ext cx="3013075"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3200">
                <a:solidFill>
                  <a:schemeClr val="tx1"/>
                </a:solidFill>
                <a:latin typeface="Comic Sans MS" pitchFamily="66" charset="0"/>
                <a:ea typeface="MS PGothic" pitchFamily="34" charset="-128"/>
              </a:defRPr>
            </a:lvl1pPr>
            <a:lvl2pPr marL="742950" indent="-285750" defTabSz="917575" eaLnBrk="0" hangingPunct="0">
              <a:defRPr sz="3200">
                <a:solidFill>
                  <a:schemeClr val="tx1"/>
                </a:solidFill>
                <a:latin typeface="Comic Sans MS" pitchFamily="66" charset="0"/>
                <a:ea typeface="MS PGothic" pitchFamily="34" charset="-128"/>
              </a:defRPr>
            </a:lvl2pPr>
            <a:lvl3pPr marL="1143000" indent="-228600" defTabSz="917575" eaLnBrk="0" hangingPunct="0">
              <a:defRPr sz="3200">
                <a:solidFill>
                  <a:schemeClr val="tx1"/>
                </a:solidFill>
                <a:latin typeface="Comic Sans MS" pitchFamily="66" charset="0"/>
                <a:ea typeface="MS PGothic" pitchFamily="34" charset="-128"/>
              </a:defRPr>
            </a:lvl3pPr>
            <a:lvl4pPr marL="1600200" indent="-228600" defTabSz="917575" eaLnBrk="0" hangingPunct="0">
              <a:defRPr sz="3200">
                <a:solidFill>
                  <a:schemeClr val="tx1"/>
                </a:solidFill>
                <a:latin typeface="Comic Sans MS" pitchFamily="66" charset="0"/>
                <a:ea typeface="MS PGothic" pitchFamily="34" charset="-128"/>
              </a:defRPr>
            </a:lvl4pPr>
            <a:lvl5pPr marL="2057400" indent="-228600" defTabSz="917575" eaLnBrk="0" hangingPunct="0">
              <a:defRPr sz="3200">
                <a:solidFill>
                  <a:schemeClr val="tx1"/>
                </a:solidFill>
                <a:latin typeface="Comic Sans MS" pitchFamily="66" charset="0"/>
                <a:ea typeface="MS PGothic" pitchFamily="34" charset="-128"/>
              </a:defRPr>
            </a:lvl5pPr>
            <a:lvl6pPr marL="2514600" indent="-228600" defTabSz="917575" eaLnBrk="0" fontAlgn="base" hangingPunct="0">
              <a:spcBef>
                <a:spcPct val="0"/>
              </a:spcBef>
              <a:spcAft>
                <a:spcPct val="0"/>
              </a:spcAft>
              <a:defRPr sz="3200">
                <a:solidFill>
                  <a:schemeClr val="tx1"/>
                </a:solidFill>
                <a:latin typeface="Comic Sans MS" pitchFamily="66" charset="0"/>
                <a:ea typeface="MS PGothic" pitchFamily="34" charset="-128"/>
              </a:defRPr>
            </a:lvl6pPr>
            <a:lvl7pPr marL="2971800" indent="-228600" defTabSz="917575" eaLnBrk="0" fontAlgn="base" hangingPunct="0">
              <a:spcBef>
                <a:spcPct val="0"/>
              </a:spcBef>
              <a:spcAft>
                <a:spcPct val="0"/>
              </a:spcAft>
              <a:defRPr sz="3200">
                <a:solidFill>
                  <a:schemeClr val="tx1"/>
                </a:solidFill>
                <a:latin typeface="Comic Sans MS" pitchFamily="66" charset="0"/>
                <a:ea typeface="MS PGothic" pitchFamily="34" charset="-128"/>
              </a:defRPr>
            </a:lvl7pPr>
            <a:lvl8pPr marL="3429000" indent="-228600" defTabSz="917575" eaLnBrk="0" fontAlgn="base" hangingPunct="0">
              <a:spcBef>
                <a:spcPct val="0"/>
              </a:spcBef>
              <a:spcAft>
                <a:spcPct val="0"/>
              </a:spcAft>
              <a:defRPr sz="3200">
                <a:solidFill>
                  <a:schemeClr val="tx1"/>
                </a:solidFill>
                <a:latin typeface="Comic Sans MS" pitchFamily="66" charset="0"/>
                <a:ea typeface="MS PGothic" pitchFamily="34" charset="-128"/>
              </a:defRPr>
            </a:lvl8pPr>
            <a:lvl9pPr marL="3886200" indent="-228600" defTabSz="917575" eaLnBrk="0" fontAlgn="base" hangingPunct="0">
              <a:spcBef>
                <a:spcPct val="0"/>
              </a:spcBef>
              <a:spcAft>
                <a:spcPct val="0"/>
              </a:spcAft>
              <a:defRPr sz="3200">
                <a:solidFill>
                  <a:schemeClr val="tx1"/>
                </a:solidFill>
                <a:latin typeface="Comic Sans MS" pitchFamily="66" charset="0"/>
                <a:ea typeface="MS PGothic" pitchFamily="34" charset="-128"/>
              </a:defRPr>
            </a:lvl9pPr>
          </a:lstStyle>
          <a:p>
            <a:fld id="{48589530-E8ED-4755-86DC-4CAC5407E962}" type="slidenum">
              <a:rPr lang="en-US" altLang="en-US" sz="1200"/>
              <a:pPr/>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xfrm>
            <a:off x="609600" y="4313238"/>
            <a:ext cx="6019800" cy="4495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latin typeface="Arial" pitchFamily="34" charset="0"/>
              </a:rPr>
              <a:t>4. To initiate, endorse and support desirable legislation or other suitable endeavors in the interests of education and women educators</a:t>
            </a:r>
            <a:r>
              <a:rPr lang="en-US" sz="1000" b="1" smtClean="0">
                <a:latin typeface="Arial" pitchFamily="34" charset="0"/>
              </a:rPr>
              <a:t>. While the Society does not support political candidates or parties, the US, Canadian, Latin American and European Forums highlight and support educational policy and community efforts. The US Forum supports a National Legislative Seminar in Washington, DC , and Canadian and Latin American Forums support projects that bring community leaders together to discuss educational issues.  The European Forum presents academic papers, panel discussions and other presentations which educate members about common issues.</a:t>
            </a:r>
          </a:p>
          <a:p>
            <a:r>
              <a:rPr lang="en-US" b="1" smtClean="0">
                <a:latin typeface="Arial" pitchFamily="34" charset="0"/>
              </a:rPr>
              <a:t>5. To endow scholarships to aid outstanding women educators in pursuing graduate study and to grant fellowships to non-member women educators</a:t>
            </a:r>
            <a:r>
              <a:rPr lang="en-US" sz="1000" b="1" smtClean="0">
                <a:latin typeface="Arial" pitchFamily="34" charset="0"/>
              </a:rPr>
              <a:t>.  In the 2009 fiscal year the Society gave over $3,000,000 in grants and scholarships; clearly, we are a major player in the philanthropic world.  Our World Fellowship program awards grants to women educators from around the world to pursue advanced degrees in the United States and Canada.</a:t>
            </a:r>
          </a:p>
          <a:p>
            <a:r>
              <a:rPr lang="en-US" b="1" smtClean="0">
                <a:latin typeface="Arial" pitchFamily="34" charset="0"/>
              </a:rPr>
              <a:t>6. To stimulate the personal and professional growth of women educators and to encourage their participation in appropriate programs of action</a:t>
            </a:r>
            <a:r>
              <a:rPr lang="en-US" sz="1000" b="1" smtClean="0">
                <a:latin typeface="Arial" pitchFamily="34" charset="0"/>
              </a:rPr>
              <a:t>.  The Society offers members outstanding leadership training and encourages members to step out of their comfort zones to accept leadership opportunities.  The International Society offers a two-week leadership Management Seminar at a graduate business school at a large university.  Many state organizations offer leadership training opportunities</a:t>
            </a:r>
            <a:r>
              <a:rPr lang="en-US" sz="1000" smtClean="0">
                <a:latin typeface="Arial" pitchFamily="34" charset="0"/>
              </a:rPr>
              <a:t>.  (</a:t>
            </a:r>
            <a:r>
              <a:rPr lang="en-US" sz="1000" i="1" smtClean="0">
                <a:latin typeface="Arial" pitchFamily="34" charset="0"/>
              </a:rPr>
              <a:t>Presenters should describe any opportunities available.)</a:t>
            </a:r>
          </a:p>
          <a:p>
            <a:r>
              <a:rPr lang="en-US" b="1" smtClean="0">
                <a:latin typeface="Arial" pitchFamily="34" charset="0"/>
              </a:rPr>
              <a:t>7. To inform the members of current economic, social political and educational issues so that they may participate effectively in a world society</a:t>
            </a:r>
            <a:r>
              <a:rPr lang="en-US" sz="1000" b="1" smtClean="0">
                <a:latin typeface="Arial" pitchFamily="34" charset="0"/>
              </a:rPr>
              <a:t>.  Chapters offer programs of quality that inform and/or lead to action by members.  After studying the environmental issues confronting the Everglades, a Florida chapter took an overnight trek of the Everglades to see the damage personally.  After hearing about the plight of siblings of sick children in Namibia, a Texas chapter made </a:t>
            </a:r>
            <a:r>
              <a:rPr lang="en-US" altLang="en-US" sz="1000" b="1" smtClean="0">
                <a:latin typeface="Arial" pitchFamily="34" charset="0"/>
              </a:rPr>
              <a:t>“</a:t>
            </a:r>
            <a:r>
              <a:rPr lang="en-US" sz="1000" b="1" smtClean="0">
                <a:latin typeface="Arial" pitchFamily="34" charset="0"/>
              </a:rPr>
              <a:t>Clean Kids Packets</a:t>
            </a:r>
            <a:r>
              <a:rPr lang="en-US" altLang="en-US" sz="1000" b="1" smtClean="0">
                <a:latin typeface="Arial" pitchFamily="34" charset="0"/>
              </a:rPr>
              <a:t>”</a:t>
            </a:r>
            <a:r>
              <a:rPr lang="en-US" sz="1000" b="1" smtClean="0">
                <a:latin typeface="Arial" pitchFamily="34" charset="0"/>
              </a:rPr>
              <a:t> for families visiting a hospital in Windhoek. This type of education and resulting action is repeated in all 77 state organizations of the Society.  </a:t>
            </a:r>
            <a:r>
              <a:rPr lang="en-US" sz="1000" smtClean="0">
                <a:latin typeface="Arial" pitchFamily="34" charset="0"/>
              </a:rPr>
              <a:t>(</a:t>
            </a:r>
            <a:r>
              <a:rPr lang="en-US" sz="1000" i="1" smtClean="0">
                <a:latin typeface="Arial" pitchFamily="34" charset="0"/>
              </a:rPr>
              <a:t>Presenters should describe an outstanding local program.)</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3200">
                <a:solidFill>
                  <a:schemeClr val="tx1"/>
                </a:solidFill>
                <a:latin typeface="Comic Sans MS" pitchFamily="66" charset="0"/>
                <a:ea typeface="MS PGothic" pitchFamily="34" charset="-128"/>
              </a:defRPr>
            </a:lvl1pPr>
            <a:lvl2pPr marL="742950" indent="-285750" defTabSz="917575" eaLnBrk="0" hangingPunct="0">
              <a:defRPr sz="3200">
                <a:solidFill>
                  <a:schemeClr val="tx1"/>
                </a:solidFill>
                <a:latin typeface="Comic Sans MS" pitchFamily="66" charset="0"/>
                <a:ea typeface="MS PGothic" pitchFamily="34" charset="-128"/>
              </a:defRPr>
            </a:lvl2pPr>
            <a:lvl3pPr marL="1143000" indent="-228600" defTabSz="917575" eaLnBrk="0" hangingPunct="0">
              <a:defRPr sz="3200">
                <a:solidFill>
                  <a:schemeClr val="tx1"/>
                </a:solidFill>
                <a:latin typeface="Comic Sans MS" pitchFamily="66" charset="0"/>
                <a:ea typeface="MS PGothic" pitchFamily="34" charset="-128"/>
              </a:defRPr>
            </a:lvl3pPr>
            <a:lvl4pPr marL="1600200" indent="-228600" defTabSz="917575" eaLnBrk="0" hangingPunct="0">
              <a:defRPr sz="3200">
                <a:solidFill>
                  <a:schemeClr val="tx1"/>
                </a:solidFill>
                <a:latin typeface="Comic Sans MS" pitchFamily="66" charset="0"/>
                <a:ea typeface="MS PGothic" pitchFamily="34" charset="-128"/>
              </a:defRPr>
            </a:lvl4pPr>
            <a:lvl5pPr marL="2057400" indent="-228600" defTabSz="917575" eaLnBrk="0" hangingPunct="0">
              <a:defRPr sz="3200">
                <a:solidFill>
                  <a:schemeClr val="tx1"/>
                </a:solidFill>
                <a:latin typeface="Comic Sans MS" pitchFamily="66" charset="0"/>
                <a:ea typeface="MS PGothic" pitchFamily="34" charset="-128"/>
              </a:defRPr>
            </a:lvl5pPr>
            <a:lvl6pPr marL="2514600" indent="-228600" defTabSz="917575" eaLnBrk="0" fontAlgn="base" hangingPunct="0">
              <a:spcBef>
                <a:spcPct val="0"/>
              </a:spcBef>
              <a:spcAft>
                <a:spcPct val="0"/>
              </a:spcAft>
              <a:defRPr sz="3200">
                <a:solidFill>
                  <a:schemeClr val="tx1"/>
                </a:solidFill>
                <a:latin typeface="Comic Sans MS" pitchFamily="66" charset="0"/>
                <a:ea typeface="MS PGothic" pitchFamily="34" charset="-128"/>
              </a:defRPr>
            </a:lvl6pPr>
            <a:lvl7pPr marL="2971800" indent="-228600" defTabSz="917575" eaLnBrk="0" fontAlgn="base" hangingPunct="0">
              <a:spcBef>
                <a:spcPct val="0"/>
              </a:spcBef>
              <a:spcAft>
                <a:spcPct val="0"/>
              </a:spcAft>
              <a:defRPr sz="3200">
                <a:solidFill>
                  <a:schemeClr val="tx1"/>
                </a:solidFill>
                <a:latin typeface="Comic Sans MS" pitchFamily="66" charset="0"/>
                <a:ea typeface="MS PGothic" pitchFamily="34" charset="-128"/>
              </a:defRPr>
            </a:lvl7pPr>
            <a:lvl8pPr marL="3429000" indent="-228600" defTabSz="917575" eaLnBrk="0" fontAlgn="base" hangingPunct="0">
              <a:spcBef>
                <a:spcPct val="0"/>
              </a:spcBef>
              <a:spcAft>
                <a:spcPct val="0"/>
              </a:spcAft>
              <a:defRPr sz="3200">
                <a:solidFill>
                  <a:schemeClr val="tx1"/>
                </a:solidFill>
                <a:latin typeface="Comic Sans MS" pitchFamily="66" charset="0"/>
                <a:ea typeface="MS PGothic" pitchFamily="34" charset="-128"/>
              </a:defRPr>
            </a:lvl8pPr>
            <a:lvl9pPr marL="3886200" indent="-228600" defTabSz="917575" eaLnBrk="0" fontAlgn="base" hangingPunct="0">
              <a:spcBef>
                <a:spcPct val="0"/>
              </a:spcBef>
              <a:spcAft>
                <a:spcPct val="0"/>
              </a:spcAft>
              <a:defRPr sz="3200">
                <a:solidFill>
                  <a:schemeClr val="tx1"/>
                </a:solidFill>
                <a:latin typeface="Comic Sans MS" pitchFamily="66" charset="0"/>
                <a:ea typeface="MS PGothic" pitchFamily="34" charset="-128"/>
              </a:defRPr>
            </a:lvl9pPr>
          </a:lstStyle>
          <a:p>
            <a:fld id="{7FB31492-6BE6-4120-A7BF-BDAC2EBDF1F3}" type="slidenum">
              <a:rPr lang="en-US" altLang="en-US" sz="1200"/>
              <a:pPr/>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3363" indent="-233363" defTabSz="933450">
              <a:buFontTx/>
              <a:buAutoNum type="arabicPeriod"/>
            </a:pPr>
            <a:r>
              <a:rPr lang="en-US" b="1" u="sng" smtClean="0">
                <a:latin typeface="Arial" pitchFamily="34" charset="0"/>
              </a:rPr>
              <a:t>Participating</a:t>
            </a:r>
            <a:r>
              <a:rPr lang="en-US" b="1" smtClean="0">
                <a:latin typeface="Arial" pitchFamily="34" charset="0"/>
              </a:rPr>
              <a:t> in meetings, projects, and activities of their chapter, area, state organization and international </a:t>
            </a:r>
          </a:p>
          <a:p>
            <a:pPr marL="233363" indent="-233363" defTabSz="933450">
              <a:buFontTx/>
              <a:buAutoNum type="arabicPeriod"/>
            </a:pPr>
            <a:endParaRPr lang="en-US" b="1" smtClean="0">
              <a:latin typeface="Arial" pitchFamily="34" charset="0"/>
            </a:endParaRPr>
          </a:p>
          <a:p>
            <a:pPr marL="233363" indent="-233363" defTabSz="933450">
              <a:buFontTx/>
              <a:buAutoNum type="arabicPeriod"/>
            </a:pPr>
            <a:r>
              <a:rPr lang="en-US" b="1" u="sng" smtClean="0">
                <a:latin typeface="Arial" pitchFamily="34" charset="0"/>
              </a:rPr>
              <a:t>Sharing </a:t>
            </a:r>
            <a:r>
              <a:rPr lang="en-US" b="1" smtClean="0">
                <a:latin typeface="Arial" pitchFamily="34" charset="0"/>
              </a:rPr>
              <a:t>interests, talents and professional expertise – we want to learn from you</a:t>
            </a:r>
          </a:p>
          <a:p>
            <a:pPr marL="233363" indent="-233363" defTabSz="933450">
              <a:buFontTx/>
              <a:buAutoNum type="arabicPeriod"/>
            </a:pPr>
            <a:endParaRPr lang="en-US" b="1" smtClean="0">
              <a:latin typeface="Arial" pitchFamily="34" charset="0"/>
            </a:endParaRPr>
          </a:p>
          <a:p>
            <a:pPr marL="233363" indent="-233363" defTabSz="933450">
              <a:buFontTx/>
              <a:buAutoNum type="arabicPeriod"/>
            </a:pPr>
            <a:r>
              <a:rPr lang="en-US" b="1" u="sng" smtClean="0">
                <a:latin typeface="Arial" pitchFamily="34" charset="0"/>
              </a:rPr>
              <a:t>Seeking out opportunities </a:t>
            </a:r>
            <a:r>
              <a:rPr lang="en-US" b="1" smtClean="0">
                <a:latin typeface="Arial" pitchFamily="34" charset="0"/>
              </a:rPr>
              <a:t>to grow personally and professionally and supporting others in their growth – we encourage each other</a:t>
            </a:r>
          </a:p>
          <a:p>
            <a:pPr marL="233363" indent="-233363" defTabSz="933450">
              <a:buFontTx/>
              <a:buAutoNum type="arabicPeriod"/>
            </a:pPr>
            <a:endParaRPr lang="en-US" b="1" smtClean="0">
              <a:latin typeface="Arial" pitchFamily="34" charset="0"/>
            </a:endParaRPr>
          </a:p>
          <a:p>
            <a:pPr marL="233363" indent="-233363" defTabSz="933450">
              <a:buFontTx/>
              <a:buAutoNum type="arabicPeriod"/>
            </a:pPr>
            <a:r>
              <a:rPr lang="en-US" b="1" u="sng" smtClean="0">
                <a:latin typeface="Arial" pitchFamily="34" charset="0"/>
              </a:rPr>
              <a:t>Paying dues and fees </a:t>
            </a:r>
            <a:r>
              <a:rPr lang="en-US" b="1" smtClean="0">
                <a:latin typeface="Arial" pitchFamily="34" charset="0"/>
              </a:rPr>
              <a:t>in a timely manner</a:t>
            </a:r>
          </a:p>
          <a:p>
            <a:pPr marL="233363" indent="-233363" defTabSz="933450"/>
            <a:endParaRPr lang="en-US" b="1" smtClean="0">
              <a:latin typeface="Arial" pitchFamily="34" charset="0"/>
            </a:endParaRPr>
          </a:p>
          <a:p>
            <a:pPr marL="233363" indent="-233363" defTabSz="933450">
              <a:spcBef>
                <a:spcPct val="0"/>
              </a:spcBef>
              <a:buFontTx/>
              <a:buAutoNum type="arabicPeriod" startAt="5"/>
            </a:pPr>
            <a:r>
              <a:rPr lang="en-US" b="1" u="sng" smtClean="0">
                <a:latin typeface="Arial" pitchFamily="34" charset="0"/>
              </a:rPr>
              <a:t>Becoming involved </a:t>
            </a:r>
            <a:r>
              <a:rPr lang="en-US" b="1" smtClean="0">
                <a:latin typeface="Arial" pitchFamily="34" charset="0"/>
              </a:rPr>
              <a:t>in chapter life by attending meetings and    </a:t>
            </a:r>
          </a:p>
          <a:p>
            <a:pPr marL="233363" indent="-233363" defTabSz="933450">
              <a:spcBef>
                <a:spcPct val="0"/>
              </a:spcBef>
            </a:pPr>
            <a:r>
              <a:rPr lang="en-US" b="1" smtClean="0">
                <a:latin typeface="Arial" pitchFamily="34" charset="0"/>
              </a:rPr>
              <a:t>     other activities, by using voice and vote in chapter business, by </a:t>
            </a:r>
          </a:p>
          <a:p>
            <a:pPr marL="233363" indent="-233363" defTabSz="933450">
              <a:spcBef>
                <a:spcPct val="0"/>
              </a:spcBef>
            </a:pPr>
            <a:r>
              <a:rPr lang="en-US" b="1" smtClean="0">
                <a:latin typeface="Arial" pitchFamily="34" charset="0"/>
              </a:rPr>
              <a:t>     taking risks and taking advantage</a:t>
            </a:r>
          </a:p>
          <a:p>
            <a:pPr marL="233363" indent="-233363" defTabSz="933450"/>
            <a:endParaRPr lang="en-US" b="1" smtClean="0">
              <a:latin typeface="Arial" pitchFamily="34" charset="0"/>
            </a:endParaRPr>
          </a:p>
          <a:p>
            <a:pPr marL="233363" indent="-233363" defTabSz="933450">
              <a:buFontTx/>
              <a:buAutoNum type="arabicPeriod" startAt="6"/>
            </a:pPr>
            <a:r>
              <a:rPr lang="en-US" b="1" u="sng" smtClean="0">
                <a:latin typeface="Arial" pitchFamily="34" charset="0"/>
              </a:rPr>
              <a:t>Accepting leadership roles </a:t>
            </a:r>
            <a:r>
              <a:rPr lang="en-US" b="1" smtClean="0">
                <a:latin typeface="Arial" pitchFamily="34" charset="0"/>
              </a:rPr>
              <a:t>in the safe, supportive environment of the Society</a:t>
            </a:r>
          </a:p>
          <a:p>
            <a:pPr marL="233363" indent="-233363" defTabSz="933450">
              <a:buFontTx/>
              <a:buAutoNum type="arabicPeriod" startAt="6"/>
            </a:pPr>
            <a:endParaRPr lang="en-US" smtClean="0">
              <a:latin typeface="Arial" pitchFamily="34" charset="0"/>
            </a:endParaRPr>
          </a:p>
          <a:p>
            <a:pPr marL="233363" indent="-233363" defTabSz="933450"/>
            <a:r>
              <a:rPr lang="en-US" i="1" smtClean="0">
                <a:latin typeface="Arial" pitchFamily="34" charset="0"/>
              </a:rPr>
              <a:t>Presenters should describe the dues structure for the chapter and also describe how new members become involved in chapter life.  Chapter meeting times and place should be described</a:t>
            </a:r>
            <a:r>
              <a:rPr lang="en-US" smtClean="0">
                <a:latin typeface="Arial" pitchFamily="34" charset="0"/>
              </a:rPr>
              <a:t>.</a:t>
            </a:r>
          </a:p>
          <a:p>
            <a:pPr marL="233363" indent="-233363" defTabSz="933450">
              <a:buFontTx/>
              <a:buAutoNum type="arabicPeriod"/>
            </a:pPr>
            <a:endParaRPr lang="en-US" smtClean="0">
              <a:latin typeface="Arial" pitchFamily="34" charset="0"/>
            </a:endParaRPr>
          </a:p>
          <a:p>
            <a:pPr marL="233363" indent="-233363" defTabSz="933450">
              <a:buFontTx/>
              <a:buAutoNum type="arabicPeriod"/>
            </a:pPr>
            <a:endParaRPr lang="en-US" smtClean="0">
              <a:latin typeface="Arial" pitchFamily="34" charset="0"/>
            </a:endParaRPr>
          </a:p>
          <a:p>
            <a:pPr marL="233363" indent="-233363" defTabSz="933450">
              <a:buFontTx/>
              <a:buAutoNum type="arabicPeriod"/>
            </a:pPr>
            <a:endParaRPr lang="en-US" smtClean="0">
              <a:latin typeface="Arial" pitchFamily="34" charset="0"/>
            </a:endParaRPr>
          </a:p>
          <a:p>
            <a:pPr marL="233363" indent="-233363" defTabSz="933450">
              <a:buFontTx/>
              <a:buAutoNum type="arabicPeriod"/>
            </a:pPr>
            <a:endParaRPr lang="en-US" smtClean="0">
              <a:latin typeface="Arial" pitchFamily="34" charset="0"/>
            </a:endParaRPr>
          </a:p>
          <a:p>
            <a:pPr marL="233363" indent="-233363" defTabSz="933450"/>
            <a:endParaRPr lang="en-US" smtClean="0">
              <a:latin typeface="Arial" pitchFamily="34" charset="0"/>
            </a:endParaRP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3200">
                <a:solidFill>
                  <a:schemeClr val="tx1"/>
                </a:solidFill>
                <a:latin typeface="Comic Sans MS" pitchFamily="66" charset="0"/>
                <a:ea typeface="MS PGothic" pitchFamily="34" charset="-128"/>
              </a:defRPr>
            </a:lvl1pPr>
            <a:lvl2pPr marL="742950" indent="-285750" defTabSz="917575" eaLnBrk="0" hangingPunct="0">
              <a:defRPr sz="3200">
                <a:solidFill>
                  <a:schemeClr val="tx1"/>
                </a:solidFill>
                <a:latin typeface="Comic Sans MS" pitchFamily="66" charset="0"/>
                <a:ea typeface="MS PGothic" pitchFamily="34" charset="-128"/>
              </a:defRPr>
            </a:lvl2pPr>
            <a:lvl3pPr marL="1143000" indent="-228600" defTabSz="917575" eaLnBrk="0" hangingPunct="0">
              <a:defRPr sz="3200">
                <a:solidFill>
                  <a:schemeClr val="tx1"/>
                </a:solidFill>
                <a:latin typeface="Comic Sans MS" pitchFamily="66" charset="0"/>
                <a:ea typeface="MS PGothic" pitchFamily="34" charset="-128"/>
              </a:defRPr>
            </a:lvl3pPr>
            <a:lvl4pPr marL="1600200" indent="-228600" defTabSz="917575" eaLnBrk="0" hangingPunct="0">
              <a:defRPr sz="3200">
                <a:solidFill>
                  <a:schemeClr val="tx1"/>
                </a:solidFill>
                <a:latin typeface="Comic Sans MS" pitchFamily="66" charset="0"/>
                <a:ea typeface="MS PGothic" pitchFamily="34" charset="-128"/>
              </a:defRPr>
            </a:lvl4pPr>
            <a:lvl5pPr marL="2057400" indent="-228600" defTabSz="917575" eaLnBrk="0" hangingPunct="0">
              <a:defRPr sz="3200">
                <a:solidFill>
                  <a:schemeClr val="tx1"/>
                </a:solidFill>
                <a:latin typeface="Comic Sans MS" pitchFamily="66" charset="0"/>
                <a:ea typeface="MS PGothic" pitchFamily="34" charset="-128"/>
              </a:defRPr>
            </a:lvl5pPr>
            <a:lvl6pPr marL="2514600" indent="-228600" defTabSz="917575" eaLnBrk="0" fontAlgn="base" hangingPunct="0">
              <a:spcBef>
                <a:spcPct val="0"/>
              </a:spcBef>
              <a:spcAft>
                <a:spcPct val="0"/>
              </a:spcAft>
              <a:defRPr sz="3200">
                <a:solidFill>
                  <a:schemeClr val="tx1"/>
                </a:solidFill>
                <a:latin typeface="Comic Sans MS" pitchFamily="66" charset="0"/>
                <a:ea typeface="MS PGothic" pitchFamily="34" charset="-128"/>
              </a:defRPr>
            </a:lvl6pPr>
            <a:lvl7pPr marL="2971800" indent="-228600" defTabSz="917575" eaLnBrk="0" fontAlgn="base" hangingPunct="0">
              <a:spcBef>
                <a:spcPct val="0"/>
              </a:spcBef>
              <a:spcAft>
                <a:spcPct val="0"/>
              </a:spcAft>
              <a:defRPr sz="3200">
                <a:solidFill>
                  <a:schemeClr val="tx1"/>
                </a:solidFill>
                <a:latin typeface="Comic Sans MS" pitchFamily="66" charset="0"/>
                <a:ea typeface="MS PGothic" pitchFamily="34" charset="-128"/>
              </a:defRPr>
            </a:lvl7pPr>
            <a:lvl8pPr marL="3429000" indent="-228600" defTabSz="917575" eaLnBrk="0" fontAlgn="base" hangingPunct="0">
              <a:spcBef>
                <a:spcPct val="0"/>
              </a:spcBef>
              <a:spcAft>
                <a:spcPct val="0"/>
              </a:spcAft>
              <a:defRPr sz="3200">
                <a:solidFill>
                  <a:schemeClr val="tx1"/>
                </a:solidFill>
                <a:latin typeface="Comic Sans MS" pitchFamily="66" charset="0"/>
                <a:ea typeface="MS PGothic" pitchFamily="34" charset="-128"/>
              </a:defRPr>
            </a:lvl8pPr>
            <a:lvl9pPr marL="3886200" indent="-228600" defTabSz="917575" eaLnBrk="0" fontAlgn="base" hangingPunct="0">
              <a:spcBef>
                <a:spcPct val="0"/>
              </a:spcBef>
              <a:spcAft>
                <a:spcPct val="0"/>
              </a:spcAft>
              <a:defRPr sz="3200">
                <a:solidFill>
                  <a:schemeClr val="tx1"/>
                </a:solidFill>
                <a:latin typeface="Comic Sans MS" pitchFamily="66" charset="0"/>
                <a:ea typeface="MS PGothic" pitchFamily="34" charset="-128"/>
              </a:defRPr>
            </a:lvl9pPr>
          </a:lstStyle>
          <a:p>
            <a:fld id="{55B85DDD-678C-4D24-8C72-C9F186603D57}" type="slidenum">
              <a:rPr lang="en-US" altLang="en-US" sz="1200"/>
              <a:pPr/>
              <a:t>14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xfrm>
            <a:off x="922338" y="4419600"/>
            <a:ext cx="5149850" cy="43894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latin typeface="Arial" pitchFamily="34" charset="0"/>
              </a:rPr>
              <a:t>The Society has a rich history of support for women educators.  We tackle professional projects that make a difference in our communities and across the world.</a:t>
            </a:r>
          </a:p>
          <a:p>
            <a:r>
              <a:rPr lang="en-US" b="1" smtClean="0">
                <a:latin typeface="Arial" pitchFamily="34" charset="0"/>
              </a:rPr>
              <a:t>          The international Society currently supports the </a:t>
            </a:r>
            <a:r>
              <a:rPr lang="en-US" b="1" i="1" smtClean="0">
                <a:latin typeface="Arial" pitchFamily="34" charset="0"/>
              </a:rPr>
              <a:t>Schools for Africa </a:t>
            </a:r>
            <a:r>
              <a:rPr lang="en-US" b="1" smtClean="0">
                <a:latin typeface="Arial" pitchFamily="34" charset="0"/>
              </a:rPr>
              <a:t>project – transforming lives through education  (www.unicefusa.org).</a:t>
            </a:r>
          </a:p>
          <a:p>
            <a:r>
              <a:rPr lang="en-US" b="1" i="1" smtClean="0">
                <a:latin typeface="Arial" pitchFamily="34" charset="0"/>
              </a:rPr>
              <a:t>Schools for Africa </a:t>
            </a:r>
            <a:r>
              <a:rPr lang="en-US" b="1" smtClean="0">
                <a:latin typeface="Arial" pitchFamily="34" charset="0"/>
              </a:rPr>
              <a:t>is a joint project of UNICEF, The Nelson Mandela Foundation, The Hamburg Society and the Delta Kappa Gamma Society.  The project helps girls, orphans and children living in extreme poverty; it is currently serving children in Angola, Burkina Faso, Ethiopia, Madagascar, Malawi, Mali, Mozambique, Niger, Rwanda, South Africa, and Zimbabwe.  The project builds or rehabs schools; trains teachers; supplies notebooks, pens, desks, chairs, and other materials; assures that schools have safe drinking water and separate bathrooms for boys and girls; and creates schools that offer a protective environment.</a:t>
            </a:r>
          </a:p>
          <a:p>
            <a:r>
              <a:rPr lang="en-US" b="1" smtClean="0">
                <a:latin typeface="Arial" pitchFamily="34" charset="0"/>
              </a:rPr>
              <a:t>           The Society has been a longstanding UNICEF partner; recently ending a joint successful project in Afghanistan that assisted in teacher training and re-training.</a:t>
            </a:r>
          </a:p>
          <a:p>
            <a:r>
              <a:rPr lang="en-US" b="1" smtClean="0">
                <a:latin typeface="Arial" pitchFamily="34" charset="0"/>
              </a:rPr>
              <a:t>           The Society maintains a presence at the United Nations as a non-governmental organization with Economic-Social Committee Consultative Status.</a:t>
            </a:r>
          </a:p>
          <a:p>
            <a:endParaRPr lang="en-US" smtClean="0">
              <a:latin typeface="Arial" pitchFamily="34" charset="0"/>
            </a:endParaRP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3200">
                <a:solidFill>
                  <a:schemeClr val="tx1"/>
                </a:solidFill>
                <a:latin typeface="Comic Sans MS" pitchFamily="66" charset="0"/>
                <a:ea typeface="MS PGothic" pitchFamily="34" charset="-128"/>
              </a:defRPr>
            </a:lvl1pPr>
            <a:lvl2pPr marL="742950" indent="-285750" defTabSz="917575" eaLnBrk="0" hangingPunct="0">
              <a:defRPr sz="3200">
                <a:solidFill>
                  <a:schemeClr val="tx1"/>
                </a:solidFill>
                <a:latin typeface="Comic Sans MS" pitchFamily="66" charset="0"/>
                <a:ea typeface="MS PGothic" pitchFamily="34" charset="-128"/>
              </a:defRPr>
            </a:lvl2pPr>
            <a:lvl3pPr marL="1143000" indent="-228600" defTabSz="917575" eaLnBrk="0" hangingPunct="0">
              <a:defRPr sz="3200">
                <a:solidFill>
                  <a:schemeClr val="tx1"/>
                </a:solidFill>
                <a:latin typeface="Comic Sans MS" pitchFamily="66" charset="0"/>
                <a:ea typeface="MS PGothic" pitchFamily="34" charset="-128"/>
              </a:defRPr>
            </a:lvl3pPr>
            <a:lvl4pPr marL="1600200" indent="-228600" defTabSz="917575" eaLnBrk="0" hangingPunct="0">
              <a:defRPr sz="3200">
                <a:solidFill>
                  <a:schemeClr val="tx1"/>
                </a:solidFill>
                <a:latin typeface="Comic Sans MS" pitchFamily="66" charset="0"/>
                <a:ea typeface="MS PGothic" pitchFamily="34" charset="-128"/>
              </a:defRPr>
            </a:lvl4pPr>
            <a:lvl5pPr marL="2057400" indent="-228600" defTabSz="917575" eaLnBrk="0" hangingPunct="0">
              <a:defRPr sz="3200">
                <a:solidFill>
                  <a:schemeClr val="tx1"/>
                </a:solidFill>
                <a:latin typeface="Comic Sans MS" pitchFamily="66" charset="0"/>
                <a:ea typeface="MS PGothic" pitchFamily="34" charset="-128"/>
              </a:defRPr>
            </a:lvl5pPr>
            <a:lvl6pPr marL="2514600" indent="-228600" defTabSz="917575" eaLnBrk="0" fontAlgn="base" hangingPunct="0">
              <a:spcBef>
                <a:spcPct val="0"/>
              </a:spcBef>
              <a:spcAft>
                <a:spcPct val="0"/>
              </a:spcAft>
              <a:defRPr sz="3200">
                <a:solidFill>
                  <a:schemeClr val="tx1"/>
                </a:solidFill>
                <a:latin typeface="Comic Sans MS" pitchFamily="66" charset="0"/>
                <a:ea typeface="MS PGothic" pitchFamily="34" charset="-128"/>
              </a:defRPr>
            </a:lvl6pPr>
            <a:lvl7pPr marL="2971800" indent="-228600" defTabSz="917575" eaLnBrk="0" fontAlgn="base" hangingPunct="0">
              <a:spcBef>
                <a:spcPct val="0"/>
              </a:spcBef>
              <a:spcAft>
                <a:spcPct val="0"/>
              </a:spcAft>
              <a:defRPr sz="3200">
                <a:solidFill>
                  <a:schemeClr val="tx1"/>
                </a:solidFill>
                <a:latin typeface="Comic Sans MS" pitchFamily="66" charset="0"/>
                <a:ea typeface="MS PGothic" pitchFamily="34" charset="-128"/>
              </a:defRPr>
            </a:lvl7pPr>
            <a:lvl8pPr marL="3429000" indent="-228600" defTabSz="917575" eaLnBrk="0" fontAlgn="base" hangingPunct="0">
              <a:spcBef>
                <a:spcPct val="0"/>
              </a:spcBef>
              <a:spcAft>
                <a:spcPct val="0"/>
              </a:spcAft>
              <a:defRPr sz="3200">
                <a:solidFill>
                  <a:schemeClr val="tx1"/>
                </a:solidFill>
                <a:latin typeface="Comic Sans MS" pitchFamily="66" charset="0"/>
                <a:ea typeface="MS PGothic" pitchFamily="34" charset="-128"/>
              </a:defRPr>
            </a:lvl8pPr>
            <a:lvl9pPr marL="3886200" indent="-228600" defTabSz="917575" eaLnBrk="0" fontAlgn="base" hangingPunct="0">
              <a:spcBef>
                <a:spcPct val="0"/>
              </a:spcBef>
              <a:spcAft>
                <a:spcPct val="0"/>
              </a:spcAft>
              <a:defRPr sz="3200">
                <a:solidFill>
                  <a:schemeClr val="tx1"/>
                </a:solidFill>
                <a:latin typeface="Comic Sans MS" pitchFamily="66" charset="0"/>
                <a:ea typeface="MS PGothic" pitchFamily="34" charset="-128"/>
              </a:defRPr>
            </a:lvl9pPr>
          </a:lstStyle>
          <a:p>
            <a:fld id="{4C499317-9711-4AD9-AC28-7F1DEF24F7AB}" type="slidenum">
              <a:rPr lang="en-US" altLang="en-US" sz="1200"/>
              <a:pPr/>
              <a:t>15</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latin typeface="Arial" pitchFamily="34" charset="0"/>
              </a:rPr>
              <a:t>Many chapters within the Society have had programs over the years to support and mentor new teachers.  But as the drop-out number of early career educators continues to rise in most of our member countries, including the United States, there is a growing dedication to be a part of the solution in this crisis.  The Society</a:t>
            </a:r>
            <a:r>
              <a:rPr lang="en-US" altLang="en-US" b="1" smtClean="0">
                <a:latin typeface="Arial" pitchFamily="34" charset="0"/>
              </a:rPr>
              <a:t>’</a:t>
            </a:r>
            <a:r>
              <a:rPr lang="en-US" b="1" smtClean="0">
                <a:latin typeface="Arial" pitchFamily="34" charset="0"/>
              </a:rPr>
              <a:t>s International Educational Excellence  Committee is spear-heading promotion of activities in this area.  Suggestions for chapter involvement are posted on the Web site, in publications and in training opportunities.</a:t>
            </a:r>
          </a:p>
          <a:p>
            <a:endParaRPr lang="en-US" smtClean="0">
              <a:latin typeface="Arial" pitchFamily="34" charset="0"/>
            </a:endParaRPr>
          </a:p>
          <a:p>
            <a:r>
              <a:rPr lang="en-US" i="1" smtClean="0">
                <a:latin typeface="Arial" pitchFamily="34" charset="0"/>
              </a:rPr>
              <a:t>Presenters can use this opportunity to describe any local activities in this area.</a:t>
            </a: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3200">
                <a:solidFill>
                  <a:schemeClr val="tx1"/>
                </a:solidFill>
                <a:latin typeface="Comic Sans MS" pitchFamily="66" charset="0"/>
                <a:ea typeface="MS PGothic" pitchFamily="34" charset="-128"/>
              </a:defRPr>
            </a:lvl1pPr>
            <a:lvl2pPr marL="742950" indent="-285750" defTabSz="917575" eaLnBrk="0" hangingPunct="0">
              <a:defRPr sz="3200">
                <a:solidFill>
                  <a:schemeClr val="tx1"/>
                </a:solidFill>
                <a:latin typeface="Comic Sans MS" pitchFamily="66" charset="0"/>
                <a:ea typeface="MS PGothic" pitchFamily="34" charset="-128"/>
              </a:defRPr>
            </a:lvl2pPr>
            <a:lvl3pPr marL="1143000" indent="-228600" defTabSz="917575" eaLnBrk="0" hangingPunct="0">
              <a:defRPr sz="3200">
                <a:solidFill>
                  <a:schemeClr val="tx1"/>
                </a:solidFill>
                <a:latin typeface="Comic Sans MS" pitchFamily="66" charset="0"/>
                <a:ea typeface="MS PGothic" pitchFamily="34" charset="-128"/>
              </a:defRPr>
            </a:lvl3pPr>
            <a:lvl4pPr marL="1600200" indent="-228600" defTabSz="917575" eaLnBrk="0" hangingPunct="0">
              <a:defRPr sz="3200">
                <a:solidFill>
                  <a:schemeClr val="tx1"/>
                </a:solidFill>
                <a:latin typeface="Comic Sans MS" pitchFamily="66" charset="0"/>
                <a:ea typeface="MS PGothic" pitchFamily="34" charset="-128"/>
              </a:defRPr>
            </a:lvl4pPr>
            <a:lvl5pPr marL="2057400" indent="-228600" defTabSz="917575" eaLnBrk="0" hangingPunct="0">
              <a:defRPr sz="3200">
                <a:solidFill>
                  <a:schemeClr val="tx1"/>
                </a:solidFill>
                <a:latin typeface="Comic Sans MS" pitchFamily="66" charset="0"/>
                <a:ea typeface="MS PGothic" pitchFamily="34" charset="-128"/>
              </a:defRPr>
            </a:lvl5pPr>
            <a:lvl6pPr marL="2514600" indent="-228600" defTabSz="917575" eaLnBrk="0" fontAlgn="base" hangingPunct="0">
              <a:spcBef>
                <a:spcPct val="0"/>
              </a:spcBef>
              <a:spcAft>
                <a:spcPct val="0"/>
              </a:spcAft>
              <a:defRPr sz="3200">
                <a:solidFill>
                  <a:schemeClr val="tx1"/>
                </a:solidFill>
                <a:latin typeface="Comic Sans MS" pitchFamily="66" charset="0"/>
                <a:ea typeface="MS PGothic" pitchFamily="34" charset="-128"/>
              </a:defRPr>
            </a:lvl6pPr>
            <a:lvl7pPr marL="2971800" indent="-228600" defTabSz="917575" eaLnBrk="0" fontAlgn="base" hangingPunct="0">
              <a:spcBef>
                <a:spcPct val="0"/>
              </a:spcBef>
              <a:spcAft>
                <a:spcPct val="0"/>
              </a:spcAft>
              <a:defRPr sz="3200">
                <a:solidFill>
                  <a:schemeClr val="tx1"/>
                </a:solidFill>
                <a:latin typeface="Comic Sans MS" pitchFamily="66" charset="0"/>
                <a:ea typeface="MS PGothic" pitchFamily="34" charset="-128"/>
              </a:defRPr>
            </a:lvl7pPr>
            <a:lvl8pPr marL="3429000" indent="-228600" defTabSz="917575" eaLnBrk="0" fontAlgn="base" hangingPunct="0">
              <a:spcBef>
                <a:spcPct val="0"/>
              </a:spcBef>
              <a:spcAft>
                <a:spcPct val="0"/>
              </a:spcAft>
              <a:defRPr sz="3200">
                <a:solidFill>
                  <a:schemeClr val="tx1"/>
                </a:solidFill>
                <a:latin typeface="Comic Sans MS" pitchFamily="66" charset="0"/>
                <a:ea typeface="MS PGothic" pitchFamily="34" charset="-128"/>
              </a:defRPr>
            </a:lvl8pPr>
            <a:lvl9pPr marL="3886200" indent="-228600" defTabSz="917575" eaLnBrk="0" fontAlgn="base" hangingPunct="0">
              <a:spcBef>
                <a:spcPct val="0"/>
              </a:spcBef>
              <a:spcAft>
                <a:spcPct val="0"/>
              </a:spcAft>
              <a:defRPr sz="3200">
                <a:solidFill>
                  <a:schemeClr val="tx1"/>
                </a:solidFill>
                <a:latin typeface="Comic Sans MS" pitchFamily="66" charset="0"/>
                <a:ea typeface="MS PGothic" pitchFamily="34" charset="-128"/>
              </a:defRPr>
            </a:lvl9pPr>
          </a:lstStyle>
          <a:p>
            <a:fld id="{02D8C5C3-A844-4628-AB83-F3A06A6CD66F}" type="slidenum">
              <a:rPr lang="en-US" altLang="en-US" sz="1200"/>
              <a:pPr/>
              <a:t>16</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1" smtClean="0">
                <a:latin typeface="Arial" pitchFamily="34" charset="0"/>
              </a:rPr>
              <a:t>This is the only slide that we suggest the presenters read to the group.  </a:t>
            </a:r>
          </a:p>
          <a:p>
            <a:endParaRPr lang="en-US" smtClean="0">
              <a:latin typeface="Arial" pitchFamily="34" charset="0"/>
            </a:endParaRPr>
          </a:p>
          <a:p>
            <a:r>
              <a:rPr lang="en-US" i="1" smtClean="0">
                <a:latin typeface="Arial" pitchFamily="34" charset="0"/>
              </a:rPr>
              <a:t>Invitees should be thanked and asked for questions.  If there are any questions that cannot be answered about international activities or projects email mem@dkg.org and communicate to the invitee the answer.</a:t>
            </a:r>
          </a:p>
          <a:p>
            <a:endParaRPr lang="en-US" i="1" smtClean="0">
              <a:latin typeface="Arial" pitchFamily="34" charset="0"/>
            </a:endParaRPr>
          </a:p>
          <a:p>
            <a:r>
              <a:rPr lang="en-US" i="1" smtClean="0">
                <a:latin typeface="Arial" pitchFamily="34" charset="0"/>
              </a:rPr>
              <a:t>Presenters should give invitees the timeline for the next steps that they can take to accept membership or decline membership at this time.</a:t>
            </a: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3200">
                <a:solidFill>
                  <a:schemeClr val="tx1"/>
                </a:solidFill>
                <a:latin typeface="Comic Sans MS" pitchFamily="66" charset="0"/>
                <a:ea typeface="MS PGothic" pitchFamily="34" charset="-128"/>
              </a:defRPr>
            </a:lvl1pPr>
            <a:lvl2pPr marL="742950" indent="-285750" defTabSz="917575" eaLnBrk="0" hangingPunct="0">
              <a:defRPr sz="3200">
                <a:solidFill>
                  <a:schemeClr val="tx1"/>
                </a:solidFill>
                <a:latin typeface="Comic Sans MS" pitchFamily="66" charset="0"/>
                <a:ea typeface="MS PGothic" pitchFamily="34" charset="-128"/>
              </a:defRPr>
            </a:lvl2pPr>
            <a:lvl3pPr marL="1143000" indent="-228600" defTabSz="917575" eaLnBrk="0" hangingPunct="0">
              <a:defRPr sz="3200">
                <a:solidFill>
                  <a:schemeClr val="tx1"/>
                </a:solidFill>
                <a:latin typeface="Comic Sans MS" pitchFamily="66" charset="0"/>
                <a:ea typeface="MS PGothic" pitchFamily="34" charset="-128"/>
              </a:defRPr>
            </a:lvl3pPr>
            <a:lvl4pPr marL="1600200" indent="-228600" defTabSz="917575" eaLnBrk="0" hangingPunct="0">
              <a:defRPr sz="3200">
                <a:solidFill>
                  <a:schemeClr val="tx1"/>
                </a:solidFill>
                <a:latin typeface="Comic Sans MS" pitchFamily="66" charset="0"/>
                <a:ea typeface="MS PGothic" pitchFamily="34" charset="-128"/>
              </a:defRPr>
            </a:lvl4pPr>
            <a:lvl5pPr marL="2057400" indent="-228600" defTabSz="917575" eaLnBrk="0" hangingPunct="0">
              <a:defRPr sz="3200">
                <a:solidFill>
                  <a:schemeClr val="tx1"/>
                </a:solidFill>
                <a:latin typeface="Comic Sans MS" pitchFamily="66" charset="0"/>
                <a:ea typeface="MS PGothic" pitchFamily="34" charset="-128"/>
              </a:defRPr>
            </a:lvl5pPr>
            <a:lvl6pPr marL="2514600" indent="-228600" defTabSz="917575" eaLnBrk="0" fontAlgn="base" hangingPunct="0">
              <a:spcBef>
                <a:spcPct val="0"/>
              </a:spcBef>
              <a:spcAft>
                <a:spcPct val="0"/>
              </a:spcAft>
              <a:defRPr sz="3200">
                <a:solidFill>
                  <a:schemeClr val="tx1"/>
                </a:solidFill>
                <a:latin typeface="Comic Sans MS" pitchFamily="66" charset="0"/>
                <a:ea typeface="MS PGothic" pitchFamily="34" charset="-128"/>
              </a:defRPr>
            </a:lvl6pPr>
            <a:lvl7pPr marL="2971800" indent="-228600" defTabSz="917575" eaLnBrk="0" fontAlgn="base" hangingPunct="0">
              <a:spcBef>
                <a:spcPct val="0"/>
              </a:spcBef>
              <a:spcAft>
                <a:spcPct val="0"/>
              </a:spcAft>
              <a:defRPr sz="3200">
                <a:solidFill>
                  <a:schemeClr val="tx1"/>
                </a:solidFill>
                <a:latin typeface="Comic Sans MS" pitchFamily="66" charset="0"/>
                <a:ea typeface="MS PGothic" pitchFamily="34" charset="-128"/>
              </a:defRPr>
            </a:lvl7pPr>
            <a:lvl8pPr marL="3429000" indent="-228600" defTabSz="917575" eaLnBrk="0" fontAlgn="base" hangingPunct="0">
              <a:spcBef>
                <a:spcPct val="0"/>
              </a:spcBef>
              <a:spcAft>
                <a:spcPct val="0"/>
              </a:spcAft>
              <a:defRPr sz="3200">
                <a:solidFill>
                  <a:schemeClr val="tx1"/>
                </a:solidFill>
                <a:latin typeface="Comic Sans MS" pitchFamily="66" charset="0"/>
                <a:ea typeface="MS PGothic" pitchFamily="34" charset="-128"/>
              </a:defRPr>
            </a:lvl8pPr>
            <a:lvl9pPr marL="3886200" indent="-228600" defTabSz="917575" eaLnBrk="0" fontAlgn="base" hangingPunct="0">
              <a:spcBef>
                <a:spcPct val="0"/>
              </a:spcBef>
              <a:spcAft>
                <a:spcPct val="0"/>
              </a:spcAft>
              <a:defRPr sz="3200">
                <a:solidFill>
                  <a:schemeClr val="tx1"/>
                </a:solidFill>
                <a:latin typeface="Comic Sans MS" pitchFamily="66" charset="0"/>
                <a:ea typeface="MS PGothic" pitchFamily="34" charset="-128"/>
              </a:defRPr>
            </a:lvl9pPr>
          </a:lstStyle>
          <a:p>
            <a:fld id="{FB202BCC-47E4-4639-B39A-EAB849499A76}" type="slidenum">
              <a:rPr lang="en-US" altLang="en-US" sz="1200"/>
              <a:pPr/>
              <a:t>17</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a:p>
            <a:endParaRPr lang="en-US" smtClean="0">
              <a:latin typeface="Arial" pitchFamily="34" charset="0"/>
            </a:endParaRPr>
          </a:p>
          <a:p>
            <a:r>
              <a:rPr lang="en-US" smtClean="0">
                <a:latin typeface="Arial" pitchFamily="34" charset="0"/>
              </a:rPr>
              <a:t>End of Presentation</a:t>
            </a: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3200">
                <a:solidFill>
                  <a:schemeClr val="tx1"/>
                </a:solidFill>
                <a:latin typeface="Comic Sans MS" pitchFamily="66" charset="0"/>
                <a:ea typeface="MS PGothic" pitchFamily="34" charset="-128"/>
              </a:defRPr>
            </a:lvl1pPr>
            <a:lvl2pPr marL="742950" indent="-285750" defTabSz="917575" eaLnBrk="0" hangingPunct="0">
              <a:defRPr sz="3200">
                <a:solidFill>
                  <a:schemeClr val="tx1"/>
                </a:solidFill>
                <a:latin typeface="Comic Sans MS" pitchFamily="66" charset="0"/>
                <a:ea typeface="MS PGothic" pitchFamily="34" charset="-128"/>
              </a:defRPr>
            </a:lvl2pPr>
            <a:lvl3pPr marL="1143000" indent="-228600" defTabSz="917575" eaLnBrk="0" hangingPunct="0">
              <a:defRPr sz="3200">
                <a:solidFill>
                  <a:schemeClr val="tx1"/>
                </a:solidFill>
                <a:latin typeface="Comic Sans MS" pitchFamily="66" charset="0"/>
                <a:ea typeface="MS PGothic" pitchFamily="34" charset="-128"/>
              </a:defRPr>
            </a:lvl3pPr>
            <a:lvl4pPr marL="1600200" indent="-228600" defTabSz="917575" eaLnBrk="0" hangingPunct="0">
              <a:defRPr sz="3200">
                <a:solidFill>
                  <a:schemeClr val="tx1"/>
                </a:solidFill>
                <a:latin typeface="Comic Sans MS" pitchFamily="66" charset="0"/>
                <a:ea typeface="MS PGothic" pitchFamily="34" charset="-128"/>
              </a:defRPr>
            </a:lvl4pPr>
            <a:lvl5pPr marL="2057400" indent="-228600" defTabSz="917575" eaLnBrk="0" hangingPunct="0">
              <a:defRPr sz="3200">
                <a:solidFill>
                  <a:schemeClr val="tx1"/>
                </a:solidFill>
                <a:latin typeface="Comic Sans MS" pitchFamily="66" charset="0"/>
                <a:ea typeface="MS PGothic" pitchFamily="34" charset="-128"/>
              </a:defRPr>
            </a:lvl5pPr>
            <a:lvl6pPr marL="2514600" indent="-228600" defTabSz="917575" eaLnBrk="0" fontAlgn="base" hangingPunct="0">
              <a:spcBef>
                <a:spcPct val="0"/>
              </a:spcBef>
              <a:spcAft>
                <a:spcPct val="0"/>
              </a:spcAft>
              <a:defRPr sz="3200">
                <a:solidFill>
                  <a:schemeClr val="tx1"/>
                </a:solidFill>
                <a:latin typeface="Comic Sans MS" pitchFamily="66" charset="0"/>
                <a:ea typeface="MS PGothic" pitchFamily="34" charset="-128"/>
              </a:defRPr>
            </a:lvl6pPr>
            <a:lvl7pPr marL="2971800" indent="-228600" defTabSz="917575" eaLnBrk="0" fontAlgn="base" hangingPunct="0">
              <a:spcBef>
                <a:spcPct val="0"/>
              </a:spcBef>
              <a:spcAft>
                <a:spcPct val="0"/>
              </a:spcAft>
              <a:defRPr sz="3200">
                <a:solidFill>
                  <a:schemeClr val="tx1"/>
                </a:solidFill>
                <a:latin typeface="Comic Sans MS" pitchFamily="66" charset="0"/>
                <a:ea typeface="MS PGothic" pitchFamily="34" charset="-128"/>
              </a:defRPr>
            </a:lvl7pPr>
            <a:lvl8pPr marL="3429000" indent="-228600" defTabSz="917575" eaLnBrk="0" fontAlgn="base" hangingPunct="0">
              <a:spcBef>
                <a:spcPct val="0"/>
              </a:spcBef>
              <a:spcAft>
                <a:spcPct val="0"/>
              </a:spcAft>
              <a:defRPr sz="3200">
                <a:solidFill>
                  <a:schemeClr val="tx1"/>
                </a:solidFill>
                <a:latin typeface="Comic Sans MS" pitchFamily="66" charset="0"/>
                <a:ea typeface="MS PGothic" pitchFamily="34" charset="-128"/>
              </a:defRPr>
            </a:lvl8pPr>
            <a:lvl9pPr marL="3886200" indent="-228600" defTabSz="917575" eaLnBrk="0" fontAlgn="base" hangingPunct="0">
              <a:spcBef>
                <a:spcPct val="0"/>
              </a:spcBef>
              <a:spcAft>
                <a:spcPct val="0"/>
              </a:spcAft>
              <a:defRPr sz="3200">
                <a:solidFill>
                  <a:schemeClr val="tx1"/>
                </a:solidFill>
                <a:latin typeface="Comic Sans MS" pitchFamily="66" charset="0"/>
                <a:ea typeface="MS PGothic" pitchFamily="34" charset="-128"/>
              </a:defRPr>
            </a:lvl9pPr>
          </a:lstStyle>
          <a:p>
            <a:fld id="{7BE10C83-3692-4827-A9B1-B4F96252B983}" type="slidenum">
              <a:rPr lang="en-US" altLang="en-US" sz="1200"/>
              <a:pPr/>
              <a:t>18</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xfrm>
            <a:off x="922338" y="4419600"/>
            <a:ext cx="5149850" cy="46180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900" smtClean="0">
                <a:latin typeface="Arial" pitchFamily="34" charset="0"/>
              </a:rPr>
              <a:t>Notes can be printed by pressing VIEW, then selecting Notes Page. Print by going to File and then Print (making certain that the correct setting is highlighted).  When show is presented from the Slide Show selection, the notes will not appear. Begin show at slide number 3.</a:t>
            </a:r>
          </a:p>
          <a:p>
            <a:r>
              <a:rPr lang="en-US" sz="1000" smtClean="0">
                <a:latin typeface="Arial" pitchFamily="34" charset="0"/>
              </a:rPr>
              <a:t>   We recommend a business-like atmosphere for orientation where the value, commitment, and responsibilities of membership can be discussed in a more intellectual, less emotional environment.  We do not recommend a strictly social environment where the focus is on inter-personal relationships rather than the content of the orientation. While a social event is not inherently negative, it does not lend itself to diving deep enough into content issues.   </a:t>
            </a:r>
          </a:p>
          <a:p>
            <a:r>
              <a:rPr lang="en-US" sz="1000" b="1" smtClean="0">
                <a:latin typeface="Arial" pitchFamily="34" charset="0"/>
              </a:rPr>
              <a:t>   Ideal Orientation: What do the invitees leave the session knowing?</a:t>
            </a:r>
          </a:p>
          <a:p>
            <a:r>
              <a:rPr lang="en-US" sz="1000" b="1" smtClean="0">
                <a:latin typeface="Arial" pitchFamily="34" charset="0"/>
              </a:rPr>
              <a:t>First, an understanding of what the Society can offer the invitee: </a:t>
            </a:r>
            <a:r>
              <a:rPr lang="en-US" sz="1000" smtClean="0">
                <a:latin typeface="Arial" pitchFamily="34" charset="0"/>
              </a:rPr>
              <a:t>1)Honor of invitation (contrasted with a notation on a resume); 2) DKG is more than the chapter – the Society</a:t>
            </a:r>
            <a:r>
              <a:rPr lang="en-US" altLang="en-US" sz="1000" smtClean="0">
                <a:latin typeface="Arial" pitchFamily="34" charset="0"/>
              </a:rPr>
              <a:t>’</a:t>
            </a:r>
            <a:r>
              <a:rPr lang="en-US" sz="1000" smtClean="0">
                <a:latin typeface="Arial" pitchFamily="34" charset="0"/>
              </a:rPr>
              <a:t>s bigger picture; 3) Able to articulate Society membership return on investment in a personal way; 4) Understanding of the Vision and Mission of the Society; 5) Knowledge of the Purposes – each Purpose presented with a vibrant, concrete example of how that Purpose is being brought to life; 6) Knowledge of the intrinsic value of membership; 7) Life-long friendships; 8) Mentor/mentee relationships; 9) Making a difference in the community, state or province, country, world in impacting education,; and10) Support of one another</a:t>
            </a:r>
            <a:r>
              <a:rPr lang="en-US" altLang="en-US" sz="1000" smtClean="0">
                <a:latin typeface="Arial" pitchFamily="34" charset="0"/>
              </a:rPr>
              <a:t>’</a:t>
            </a:r>
            <a:r>
              <a:rPr lang="en-US" sz="1000" smtClean="0">
                <a:latin typeface="Arial" pitchFamily="34" charset="0"/>
              </a:rPr>
              <a:t>s passions, personal triumphs and sufferings, professional accolades, struggles and difficult decisions.</a:t>
            </a:r>
          </a:p>
          <a:p>
            <a:pPr>
              <a:buFontTx/>
              <a:buChar char="•"/>
            </a:pPr>
            <a:endParaRPr lang="en-US" sz="1000" smtClean="0">
              <a:latin typeface="Arial" pitchFamily="34" charset="0"/>
            </a:endParaRPr>
          </a:p>
          <a:p>
            <a:r>
              <a:rPr lang="en-US" sz="1000" b="1" smtClean="0">
                <a:latin typeface="Arial" pitchFamily="34" charset="0"/>
              </a:rPr>
              <a:t>Second, understanding what the invitee can offer the Society: </a:t>
            </a:r>
            <a:r>
              <a:rPr lang="en-US" sz="1000" smtClean="0">
                <a:latin typeface="Arial" pitchFamily="34" charset="0"/>
              </a:rPr>
              <a:t>1) Invitee will be expected to participate in chapter activities; 2) Invitee will be expected to be present as often as possible at chapter meetings/events ; 3) Invitee has a vote and a voice and should use both; 4) Invitee will share her talents and professional expertise; 5) Invitee will seek out opportunities to grow personally and professionally and to support others in their growth and to accept leadership opportunities in a safe environment; and 5) Invitee has a financial obligation to pay dues and fees in a timely way.</a:t>
            </a:r>
          </a:p>
          <a:p>
            <a:pPr>
              <a:buFont typeface="Wingdings" pitchFamily="2" charset="2"/>
              <a:buChar char="§"/>
            </a:pPr>
            <a:endParaRPr lang="en-US" smtClean="0">
              <a:latin typeface="Arial" pitchFamily="34" charset="0"/>
            </a:endParaRPr>
          </a:p>
          <a:p>
            <a:endParaRPr lang="en-US" smtClean="0">
              <a:latin typeface="Arial" pitchFamily="34" charset="0"/>
            </a:endParaRPr>
          </a:p>
          <a:p>
            <a:endParaRPr lang="en-US" smtClean="0">
              <a:latin typeface="Arial" pitchFamily="34" charset="0"/>
            </a:endParaRP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3200">
                <a:solidFill>
                  <a:schemeClr val="tx1"/>
                </a:solidFill>
                <a:latin typeface="Comic Sans MS" pitchFamily="66" charset="0"/>
                <a:ea typeface="MS PGothic" pitchFamily="34" charset="-128"/>
              </a:defRPr>
            </a:lvl1pPr>
            <a:lvl2pPr marL="742950" indent="-285750" defTabSz="917575" eaLnBrk="0" hangingPunct="0">
              <a:defRPr sz="3200">
                <a:solidFill>
                  <a:schemeClr val="tx1"/>
                </a:solidFill>
                <a:latin typeface="Comic Sans MS" pitchFamily="66" charset="0"/>
                <a:ea typeface="MS PGothic" pitchFamily="34" charset="-128"/>
              </a:defRPr>
            </a:lvl2pPr>
            <a:lvl3pPr marL="1143000" indent="-228600" defTabSz="917575" eaLnBrk="0" hangingPunct="0">
              <a:defRPr sz="3200">
                <a:solidFill>
                  <a:schemeClr val="tx1"/>
                </a:solidFill>
                <a:latin typeface="Comic Sans MS" pitchFamily="66" charset="0"/>
                <a:ea typeface="MS PGothic" pitchFamily="34" charset="-128"/>
              </a:defRPr>
            </a:lvl3pPr>
            <a:lvl4pPr marL="1600200" indent="-228600" defTabSz="917575" eaLnBrk="0" hangingPunct="0">
              <a:defRPr sz="3200">
                <a:solidFill>
                  <a:schemeClr val="tx1"/>
                </a:solidFill>
                <a:latin typeface="Comic Sans MS" pitchFamily="66" charset="0"/>
                <a:ea typeface="MS PGothic" pitchFamily="34" charset="-128"/>
              </a:defRPr>
            </a:lvl4pPr>
            <a:lvl5pPr marL="2057400" indent="-228600" defTabSz="917575" eaLnBrk="0" hangingPunct="0">
              <a:defRPr sz="3200">
                <a:solidFill>
                  <a:schemeClr val="tx1"/>
                </a:solidFill>
                <a:latin typeface="Comic Sans MS" pitchFamily="66" charset="0"/>
                <a:ea typeface="MS PGothic" pitchFamily="34" charset="-128"/>
              </a:defRPr>
            </a:lvl5pPr>
            <a:lvl6pPr marL="2514600" indent="-228600" defTabSz="917575" eaLnBrk="0" fontAlgn="base" hangingPunct="0">
              <a:spcBef>
                <a:spcPct val="0"/>
              </a:spcBef>
              <a:spcAft>
                <a:spcPct val="0"/>
              </a:spcAft>
              <a:defRPr sz="3200">
                <a:solidFill>
                  <a:schemeClr val="tx1"/>
                </a:solidFill>
                <a:latin typeface="Comic Sans MS" pitchFamily="66" charset="0"/>
                <a:ea typeface="MS PGothic" pitchFamily="34" charset="-128"/>
              </a:defRPr>
            </a:lvl6pPr>
            <a:lvl7pPr marL="2971800" indent="-228600" defTabSz="917575" eaLnBrk="0" fontAlgn="base" hangingPunct="0">
              <a:spcBef>
                <a:spcPct val="0"/>
              </a:spcBef>
              <a:spcAft>
                <a:spcPct val="0"/>
              </a:spcAft>
              <a:defRPr sz="3200">
                <a:solidFill>
                  <a:schemeClr val="tx1"/>
                </a:solidFill>
                <a:latin typeface="Comic Sans MS" pitchFamily="66" charset="0"/>
                <a:ea typeface="MS PGothic" pitchFamily="34" charset="-128"/>
              </a:defRPr>
            </a:lvl7pPr>
            <a:lvl8pPr marL="3429000" indent="-228600" defTabSz="917575" eaLnBrk="0" fontAlgn="base" hangingPunct="0">
              <a:spcBef>
                <a:spcPct val="0"/>
              </a:spcBef>
              <a:spcAft>
                <a:spcPct val="0"/>
              </a:spcAft>
              <a:defRPr sz="3200">
                <a:solidFill>
                  <a:schemeClr val="tx1"/>
                </a:solidFill>
                <a:latin typeface="Comic Sans MS" pitchFamily="66" charset="0"/>
                <a:ea typeface="MS PGothic" pitchFamily="34" charset="-128"/>
              </a:defRPr>
            </a:lvl8pPr>
            <a:lvl9pPr marL="3886200" indent="-228600" defTabSz="917575" eaLnBrk="0" fontAlgn="base" hangingPunct="0">
              <a:spcBef>
                <a:spcPct val="0"/>
              </a:spcBef>
              <a:spcAft>
                <a:spcPct val="0"/>
              </a:spcAft>
              <a:defRPr sz="3200">
                <a:solidFill>
                  <a:schemeClr val="tx1"/>
                </a:solidFill>
                <a:latin typeface="Comic Sans MS" pitchFamily="66" charset="0"/>
                <a:ea typeface="MS PGothic" pitchFamily="34" charset="-128"/>
              </a:defRPr>
            </a:lvl9pPr>
          </a:lstStyle>
          <a:p>
            <a:fld id="{0769192F-FA66-4432-B119-1A3A22AFB0C5}" type="slidenum">
              <a:rPr lang="en-US" altLang="en-US" sz="1200"/>
              <a:pPr/>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xfrm>
            <a:off x="922338" y="4419600"/>
            <a:ext cx="5149850" cy="45418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1" smtClean="0">
                <a:latin typeface="Arial" pitchFamily="34" charset="0"/>
              </a:rPr>
              <a:t>The invitation to membership should invite the potential member to an orientation about the organization, also giving the date of the initiation. The letter should state that she will be asked to make a membership decision </a:t>
            </a:r>
            <a:r>
              <a:rPr lang="en-US" i="1" u="sng" smtClean="0">
                <a:latin typeface="Arial" pitchFamily="34" charset="0"/>
              </a:rPr>
              <a:t>at the end </a:t>
            </a:r>
            <a:r>
              <a:rPr lang="en-US" i="1" smtClean="0">
                <a:latin typeface="Arial" pitchFamily="34" charset="0"/>
              </a:rPr>
              <a:t>of the orientation.</a:t>
            </a:r>
          </a:p>
          <a:p>
            <a:endParaRPr lang="en-US" i="1" smtClean="0">
              <a:latin typeface="Arial" pitchFamily="34" charset="0"/>
            </a:endParaRPr>
          </a:p>
          <a:p>
            <a:r>
              <a:rPr lang="en-US" i="1" smtClean="0">
                <a:latin typeface="Arial" pitchFamily="34" charset="0"/>
              </a:rPr>
              <a:t>The purpose of this PowerPoint  is to provide a common outline for orienting prospective new members to the Society.  It should be used in a session weeks/days prior to the scheduled initiation so that the candidate has time to gracefully withdraw if the invitation is not appropriate for her at this time.  This presentation should lead to thoughtful reflection on the part of the invitee.  Acceptance then means an informed commitment to the organization.  Orientation on the day of initiation (or immediately preceding initiation) means the invitee is </a:t>
            </a:r>
            <a:r>
              <a:rPr lang="en-US" altLang="en-US" i="1" smtClean="0">
                <a:latin typeface="Arial" pitchFamily="34" charset="0"/>
              </a:rPr>
              <a:t>“</a:t>
            </a:r>
            <a:r>
              <a:rPr lang="en-US" i="1" smtClean="0">
                <a:latin typeface="Arial" pitchFamily="34" charset="0"/>
              </a:rPr>
              <a:t>trapped.</a:t>
            </a:r>
            <a:r>
              <a:rPr lang="en-US" altLang="en-US" i="1" smtClean="0">
                <a:latin typeface="Arial" pitchFamily="34" charset="0"/>
              </a:rPr>
              <a:t>”</a:t>
            </a:r>
            <a:endParaRPr lang="en-US" i="1" smtClean="0">
              <a:latin typeface="Arial" pitchFamily="34" charset="0"/>
            </a:endParaRPr>
          </a:p>
          <a:p>
            <a:endParaRPr lang="en-US" i="1" smtClean="0">
              <a:latin typeface="Arial" pitchFamily="34" charset="0"/>
            </a:endParaRPr>
          </a:p>
          <a:p>
            <a:r>
              <a:rPr lang="en-US" i="1" smtClean="0">
                <a:latin typeface="Arial" pitchFamily="34" charset="0"/>
              </a:rPr>
              <a:t>Establish a welcoming, comfortable environment for the presentation.  Provide name tags for prospects and presenters. Arrange the room to prevent issues with visibility and sound.  If necessary provide signs at the entrance of the building to assist guests with finding the appropriate room.</a:t>
            </a:r>
          </a:p>
          <a:p>
            <a:endParaRPr lang="en-US" i="1" smtClean="0">
              <a:latin typeface="Arial" pitchFamily="34" charset="0"/>
            </a:endParaRPr>
          </a:p>
          <a:p>
            <a:r>
              <a:rPr lang="en-US" i="1" smtClean="0">
                <a:latin typeface="Arial" pitchFamily="34" charset="0"/>
              </a:rPr>
              <a:t>Chapter name can be described in the introduction and the fact that this is an orientation for active membership.</a:t>
            </a: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3200">
                <a:solidFill>
                  <a:schemeClr val="tx1"/>
                </a:solidFill>
                <a:latin typeface="Comic Sans MS" pitchFamily="66" charset="0"/>
                <a:ea typeface="MS PGothic" pitchFamily="34" charset="-128"/>
              </a:defRPr>
            </a:lvl1pPr>
            <a:lvl2pPr marL="742950" indent="-285750" defTabSz="917575" eaLnBrk="0" hangingPunct="0">
              <a:defRPr sz="3200">
                <a:solidFill>
                  <a:schemeClr val="tx1"/>
                </a:solidFill>
                <a:latin typeface="Comic Sans MS" pitchFamily="66" charset="0"/>
                <a:ea typeface="MS PGothic" pitchFamily="34" charset="-128"/>
              </a:defRPr>
            </a:lvl2pPr>
            <a:lvl3pPr marL="1143000" indent="-228600" defTabSz="917575" eaLnBrk="0" hangingPunct="0">
              <a:defRPr sz="3200">
                <a:solidFill>
                  <a:schemeClr val="tx1"/>
                </a:solidFill>
                <a:latin typeface="Comic Sans MS" pitchFamily="66" charset="0"/>
                <a:ea typeface="MS PGothic" pitchFamily="34" charset="-128"/>
              </a:defRPr>
            </a:lvl3pPr>
            <a:lvl4pPr marL="1600200" indent="-228600" defTabSz="917575" eaLnBrk="0" hangingPunct="0">
              <a:defRPr sz="3200">
                <a:solidFill>
                  <a:schemeClr val="tx1"/>
                </a:solidFill>
                <a:latin typeface="Comic Sans MS" pitchFamily="66" charset="0"/>
                <a:ea typeface="MS PGothic" pitchFamily="34" charset="-128"/>
              </a:defRPr>
            </a:lvl4pPr>
            <a:lvl5pPr marL="2057400" indent="-228600" defTabSz="917575" eaLnBrk="0" hangingPunct="0">
              <a:defRPr sz="3200">
                <a:solidFill>
                  <a:schemeClr val="tx1"/>
                </a:solidFill>
                <a:latin typeface="Comic Sans MS" pitchFamily="66" charset="0"/>
                <a:ea typeface="MS PGothic" pitchFamily="34" charset="-128"/>
              </a:defRPr>
            </a:lvl5pPr>
            <a:lvl6pPr marL="2514600" indent="-228600" defTabSz="917575" eaLnBrk="0" fontAlgn="base" hangingPunct="0">
              <a:spcBef>
                <a:spcPct val="0"/>
              </a:spcBef>
              <a:spcAft>
                <a:spcPct val="0"/>
              </a:spcAft>
              <a:defRPr sz="3200">
                <a:solidFill>
                  <a:schemeClr val="tx1"/>
                </a:solidFill>
                <a:latin typeface="Comic Sans MS" pitchFamily="66" charset="0"/>
                <a:ea typeface="MS PGothic" pitchFamily="34" charset="-128"/>
              </a:defRPr>
            </a:lvl6pPr>
            <a:lvl7pPr marL="2971800" indent="-228600" defTabSz="917575" eaLnBrk="0" fontAlgn="base" hangingPunct="0">
              <a:spcBef>
                <a:spcPct val="0"/>
              </a:spcBef>
              <a:spcAft>
                <a:spcPct val="0"/>
              </a:spcAft>
              <a:defRPr sz="3200">
                <a:solidFill>
                  <a:schemeClr val="tx1"/>
                </a:solidFill>
                <a:latin typeface="Comic Sans MS" pitchFamily="66" charset="0"/>
                <a:ea typeface="MS PGothic" pitchFamily="34" charset="-128"/>
              </a:defRPr>
            </a:lvl7pPr>
            <a:lvl8pPr marL="3429000" indent="-228600" defTabSz="917575" eaLnBrk="0" fontAlgn="base" hangingPunct="0">
              <a:spcBef>
                <a:spcPct val="0"/>
              </a:spcBef>
              <a:spcAft>
                <a:spcPct val="0"/>
              </a:spcAft>
              <a:defRPr sz="3200">
                <a:solidFill>
                  <a:schemeClr val="tx1"/>
                </a:solidFill>
                <a:latin typeface="Comic Sans MS" pitchFamily="66" charset="0"/>
                <a:ea typeface="MS PGothic" pitchFamily="34" charset="-128"/>
              </a:defRPr>
            </a:lvl8pPr>
            <a:lvl9pPr marL="3886200" indent="-228600" defTabSz="917575" eaLnBrk="0" fontAlgn="base" hangingPunct="0">
              <a:spcBef>
                <a:spcPct val="0"/>
              </a:spcBef>
              <a:spcAft>
                <a:spcPct val="0"/>
              </a:spcAft>
              <a:defRPr sz="3200">
                <a:solidFill>
                  <a:schemeClr val="tx1"/>
                </a:solidFill>
                <a:latin typeface="Comic Sans MS" pitchFamily="66" charset="0"/>
                <a:ea typeface="MS PGothic" pitchFamily="34" charset="-128"/>
              </a:defRPr>
            </a:lvl9pPr>
          </a:lstStyle>
          <a:p>
            <a:fld id="{75396E24-6FEA-44F6-9895-54055519092E}" type="slidenum">
              <a:rPr lang="en-US" altLang="en-US" sz="1200"/>
              <a:pPr/>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3450"/>
            <a:r>
              <a:rPr lang="en-US" i="1" smtClean="0">
                <a:latin typeface="Arial" pitchFamily="34" charset="0"/>
              </a:rPr>
              <a:t>Presenters should introduce themselves with key points about professional background and involvement with DKG.  Each invitee should be introduced or asked to introduce themselves with area of education in which they work.</a:t>
            </a:r>
          </a:p>
          <a:p>
            <a:pPr defTabSz="933450"/>
            <a:endParaRPr lang="en-US" i="1" smtClean="0">
              <a:latin typeface="Arial" pitchFamily="34" charset="0"/>
            </a:endParaRPr>
          </a:p>
          <a:p>
            <a:pPr defTabSz="933450"/>
            <a:r>
              <a:rPr lang="en-US" i="1" smtClean="0">
                <a:latin typeface="Arial" pitchFamily="34" charset="0"/>
              </a:rPr>
              <a:t>Congratulate invitees and share that someone believes that each demonstrates or shows the potential to demonstrate distinctive service in the field of education.  Invitees may be told about eligibility and qualities necessary for membership in DKG.  Honor of membership should be stressed.</a:t>
            </a:r>
          </a:p>
          <a:p>
            <a:pPr defTabSz="933450"/>
            <a:endParaRPr lang="en-US" i="1" smtClean="0">
              <a:latin typeface="Arial" pitchFamily="34" charset="0"/>
            </a:endParaRPr>
          </a:p>
          <a:p>
            <a:pPr defTabSz="933450"/>
            <a:r>
              <a:rPr lang="en-US" i="1" smtClean="0">
                <a:latin typeface="Arial" pitchFamily="34" charset="0"/>
              </a:rPr>
              <a:t>Stress that this is an information session. Invitees will be asked to make a membership  decision at the end of the orientation.</a:t>
            </a:r>
          </a:p>
          <a:p>
            <a:pPr defTabSz="933450"/>
            <a:endParaRPr lang="en-US" smtClean="0">
              <a:latin typeface="Arial" pitchFamily="34" charset="0"/>
            </a:endParaRP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3200">
                <a:solidFill>
                  <a:schemeClr val="tx1"/>
                </a:solidFill>
                <a:latin typeface="Comic Sans MS" pitchFamily="66" charset="0"/>
                <a:ea typeface="MS PGothic" pitchFamily="34" charset="-128"/>
              </a:defRPr>
            </a:lvl1pPr>
            <a:lvl2pPr marL="742950" indent="-285750" defTabSz="917575" eaLnBrk="0" hangingPunct="0">
              <a:defRPr sz="3200">
                <a:solidFill>
                  <a:schemeClr val="tx1"/>
                </a:solidFill>
                <a:latin typeface="Comic Sans MS" pitchFamily="66" charset="0"/>
                <a:ea typeface="MS PGothic" pitchFamily="34" charset="-128"/>
              </a:defRPr>
            </a:lvl2pPr>
            <a:lvl3pPr marL="1143000" indent="-228600" defTabSz="917575" eaLnBrk="0" hangingPunct="0">
              <a:defRPr sz="3200">
                <a:solidFill>
                  <a:schemeClr val="tx1"/>
                </a:solidFill>
                <a:latin typeface="Comic Sans MS" pitchFamily="66" charset="0"/>
                <a:ea typeface="MS PGothic" pitchFamily="34" charset="-128"/>
              </a:defRPr>
            </a:lvl3pPr>
            <a:lvl4pPr marL="1600200" indent="-228600" defTabSz="917575" eaLnBrk="0" hangingPunct="0">
              <a:defRPr sz="3200">
                <a:solidFill>
                  <a:schemeClr val="tx1"/>
                </a:solidFill>
                <a:latin typeface="Comic Sans MS" pitchFamily="66" charset="0"/>
                <a:ea typeface="MS PGothic" pitchFamily="34" charset="-128"/>
              </a:defRPr>
            </a:lvl4pPr>
            <a:lvl5pPr marL="2057400" indent="-228600" defTabSz="917575" eaLnBrk="0" hangingPunct="0">
              <a:defRPr sz="3200">
                <a:solidFill>
                  <a:schemeClr val="tx1"/>
                </a:solidFill>
                <a:latin typeface="Comic Sans MS" pitchFamily="66" charset="0"/>
                <a:ea typeface="MS PGothic" pitchFamily="34" charset="-128"/>
              </a:defRPr>
            </a:lvl5pPr>
            <a:lvl6pPr marL="2514600" indent="-228600" defTabSz="917575" eaLnBrk="0" fontAlgn="base" hangingPunct="0">
              <a:spcBef>
                <a:spcPct val="0"/>
              </a:spcBef>
              <a:spcAft>
                <a:spcPct val="0"/>
              </a:spcAft>
              <a:defRPr sz="3200">
                <a:solidFill>
                  <a:schemeClr val="tx1"/>
                </a:solidFill>
                <a:latin typeface="Comic Sans MS" pitchFamily="66" charset="0"/>
                <a:ea typeface="MS PGothic" pitchFamily="34" charset="-128"/>
              </a:defRPr>
            </a:lvl6pPr>
            <a:lvl7pPr marL="2971800" indent="-228600" defTabSz="917575" eaLnBrk="0" fontAlgn="base" hangingPunct="0">
              <a:spcBef>
                <a:spcPct val="0"/>
              </a:spcBef>
              <a:spcAft>
                <a:spcPct val="0"/>
              </a:spcAft>
              <a:defRPr sz="3200">
                <a:solidFill>
                  <a:schemeClr val="tx1"/>
                </a:solidFill>
                <a:latin typeface="Comic Sans MS" pitchFamily="66" charset="0"/>
                <a:ea typeface="MS PGothic" pitchFamily="34" charset="-128"/>
              </a:defRPr>
            </a:lvl7pPr>
            <a:lvl8pPr marL="3429000" indent="-228600" defTabSz="917575" eaLnBrk="0" fontAlgn="base" hangingPunct="0">
              <a:spcBef>
                <a:spcPct val="0"/>
              </a:spcBef>
              <a:spcAft>
                <a:spcPct val="0"/>
              </a:spcAft>
              <a:defRPr sz="3200">
                <a:solidFill>
                  <a:schemeClr val="tx1"/>
                </a:solidFill>
                <a:latin typeface="Comic Sans MS" pitchFamily="66" charset="0"/>
                <a:ea typeface="MS PGothic" pitchFamily="34" charset="-128"/>
              </a:defRPr>
            </a:lvl8pPr>
            <a:lvl9pPr marL="3886200" indent="-228600" defTabSz="917575" eaLnBrk="0" fontAlgn="base" hangingPunct="0">
              <a:spcBef>
                <a:spcPct val="0"/>
              </a:spcBef>
              <a:spcAft>
                <a:spcPct val="0"/>
              </a:spcAft>
              <a:defRPr sz="3200">
                <a:solidFill>
                  <a:schemeClr val="tx1"/>
                </a:solidFill>
                <a:latin typeface="Comic Sans MS" pitchFamily="66" charset="0"/>
                <a:ea typeface="MS PGothic" pitchFamily="34" charset="-128"/>
              </a:defRPr>
            </a:lvl9pPr>
          </a:lstStyle>
          <a:p>
            <a:fld id="{093C6CDE-363B-4898-ACB7-BBFEFD4962AE}" type="slidenum">
              <a:rPr lang="en-US" altLang="en-US" sz="1200"/>
              <a:pPr/>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latin typeface="Arial" pitchFamily="34" charset="0"/>
              </a:rPr>
              <a:t>We all have different motivations for being a part of a group or community. If one or more of these questions fits your needs, DKG will be a fit for you</a:t>
            </a:r>
            <a:r>
              <a:rPr lang="en-US" i="1" smtClean="0">
                <a:latin typeface="Arial" pitchFamily="34" charset="0"/>
              </a:rPr>
              <a:t>. </a:t>
            </a:r>
          </a:p>
          <a:p>
            <a:r>
              <a:rPr lang="en-US" i="1" smtClean="0">
                <a:latin typeface="Arial" pitchFamily="34" charset="0"/>
              </a:rPr>
              <a:t> Presenters might want to discuss the need for each of these goals.</a:t>
            </a: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3200">
                <a:solidFill>
                  <a:schemeClr val="tx1"/>
                </a:solidFill>
                <a:latin typeface="Comic Sans MS" pitchFamily="66" charset="0"/>
                <a:ea typeface="MS PGothic" pitchFamily="34" charset="-128"/>
              </a:defRPr>
            </a:lvl1pPr>
            <a:lvl2pPr marL="742950" indent="-285750" defTabSz="917575" eaLnBrk="0" hangingPunct="0">
              <a:defRPr sz="3200">
                <a:solidFill>
                  <a:schemeClr val="tx1"/>
                </a:solidFill>
                <a:latin typeface="Comic Sans MS" pitchFamily="66" charset="0"/>
                <a:ea typeface="MS PGothic" pitchFamily="34" charset="-128"/>
              </a:defRPr>
            </a:lvl2pPr>
            <a:lvl3pPr marL="1143000" indent="-228600" defTabSz="917575" eaLnBrk="0" hangingPunct="0">
              <a:defRPr sz="3200">
                <a:solidFill>
                  <a:schemeClr val="tx1"/>
                </a:solidFill>
                <a:latin typeface="Comic Sans MS" pitchFamily="66" charset="0"/>
                <a:ea typeface="MS PGothic" pitchFamily="34" charset="-128"/>
              </a:defRPr>
            </a:lvl3pPr>
            <a:lvl4pPr marL="1600200" indent="-228600" defTabSz="917575" eaLnBrk="0" hangingPunct="0">
              <a:defRPr sz="3200">
                <a:solidFill>
                  <a:schemeClr val="tx1"/>
                </a:solidFill>
                <a:latin typeface="Comic Sans MS" pitchFamily="66" charset="0"/>
                <a:ea typeface="MS PGothic" pitchFamily="34" charset="-128"/>
              </a:defRPr>
            </a:lvl4pPr>
            <a:lvl5pPr marL="2057400" indent="-228600" defTabSz="917575" eaLnBrk="0" hangingPunct="0">
              <a:defRPr sz="3200">
                <a:solidFill>
                  <a:schemeClr val="tx1"/>
                </a:solidFill>
                <a:latin typeface="Comic Sans MS" pitchFamily="66" charset="0"/>
                <a:ea typeface="MS PGothic" pitchFamily="34" charset="-128"/>
              </a:defRPr>
            </a:lvl5pPr>
            <a:lvl6pPr marL="2514600" indent="-228600" defTabSz="917575" eaLnBrk="0" fontAlgn="base" hangingPunct="0">
              <a:spcBef>
                <a:spcPct val="0"/>
              </a:spcBef>
              <a:spcAft>
                <a:spcPct val="0"/>
              </a:spcAft>
              <a:defRPr sz="3200">
                <a:solidFill>
                  <a:schemeClr val="tx1"/>
                </a:solidFill>
                <a:latin typeface="Comic Sans MS" pitchFamily="66" charset="0"/>
                <a:ea typeface="MS PGothic" pitchFamily="34" charset="-128"/>
              </a:defRPr>
            </a:lvl6pPr>
            <a:lvl7pPr marL="2971800" indent="-228600" defTabSz="917575" eaLnBrk="0" fontAlgn="base" hangingPunct="0">
              <a:spcBef>
                <a:spcPct val="0"/>
              </a:spcBef>
              <a:spcAft>
                <a:spcPct val="0"/>
              </a:spcAft>
              <a:defRPr sz="3200">
                <a:solidFill>
                  <a:schemeClr val="tx1"/>
                </a:solidFill>
                <a:latin typeface="Comic Sans MS" pitchFamily="66" charset="0"/>
                <a:ea typeface="MS PGothic" pitchFamily="34" charset="-128"/>
              </a:defRPr>
            </a:lvl7pPr>
            <a:lvl8pPr marL="3429000" indent="-228600" defTabSz="917575" eaLnBrk="0" fontAlgn="base" hangingPunct="0">
              <a:spcBef>
                <a:spcPct val="0"/>
              </a:spcBef>
              <a:spcAft>
                <a:spcPct val="0"/>
              </a:spcAft>
              <a:defRPr sz="3200">
                <a:solidFill>
                  <a:schemeClr val="tx1"/>
                </a:solidFill>
                <a:latin typeface="Comic Sans MS" pitchFamily="66" charset="0"/>
                <a:ea typeface="MS PGothic" pitchFamily="34" charset="-128"/>
              </a:defRPr>
            </a:lvl8pPr>
            <a:lvl9pPr marL="3886200" indent="-228600" defTabSz="917575" eaLnBrk="0" fontAlgn="base" hangingPunct="0">
              <a:spcBef>
                <a:spcPct val="0"/>
              </a:spcBef>
              <a:spcAft>
                <a:spcPct val="0"/>
              </a:spcAft>
              <a:defRPr sz="3200">
                <a:solidFill>
                  <a:schemeClr val="tx1"/>
                </a:solidFill>
                <a:latin typeface="Comic Sans MS" pitchFamily="66" charset="0"/>
                <a:ea typeface="MS PGothic" pitchFamily="34" charset="-128"/>
              </a:defRPr>
            </a:lvl9pPr>
          </a:lstStyle>
          <a:p>
            <a:fld id="{D22B3F8C-BBD5-47E1-AC74-976BA57BEECA}" type="slidenum">
              <a:rPr lang="en-US" altLang="en-US" sz="1200"/>
              <a:pPr/>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latin typeface="Arial" pitchFamily="34" charset="0"/>
              </a:rPr>
              <a:t>We are glad you are here!</a:t>
            </a:r>
          </a:p>
          <a:p>
            <a:endParaRPr lang="en-US" smtClean="0">
              <a:latin typeface="Arial" pitchFamily="34" charset="0"/>
            </a:endParaRPr>
          </a:p>
          <a:p>
            <a:r>
              <a:rPr lang="en-US" i="1" smtClean="0">
                <a:latin typeface="Arial" pitchFamily="34" charset="0"/>
              </a:rPr>
              <a:t>Presenters may consider sharing personal stories of the impact of the organization on their own personal and/or professional lives.</a:t>
            </a: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3200">
                <a:solidFill>
                  <a:schemeClr val="tx1"/>
                </a:solidFill>
                <a:latin typeface="Comic Sans MS" pitchFamily="66" charset="0"/>
                <a:ea typeface="MS PGothic" pitchFamily="34" charset="-128"/>
              </a:defRPr>
            </a:lvl1pPr>
            <a:lvl2pPr marL="742950" indent="-285750" defTabSz="917575" eaLnBrk="0" hangingPunct="0">
              <a:defRPr sz="3200">
                <a:solidFill>
                  <a:schemeClr val="tx1"/>
                </a:solidFill>
                <a:latin typeface="Comic Sans MS" pitchFamily="66" charset="0"/>
                <a:ea typeface="MS PGothic" pitchFamily="34" charset="-128"/>
              </a:defRPr>
            </a:lvl2pPr>
            <a:lvl3pPr marL="1143000" indent="-228600" defTabSz="917575" eaLnBrk="0" hangingPunct="0">
              <a:defRPr sz="3200">
                <a:solidFill>
                  <a:schemeClr val="tx1"/>
                </a:solidFill>
                <a:latin typeface="Comic Sans MS" pitchFamily="66" charset="0"/>
                <a:ea typeface="MS PGothic" pitchFamily="34" charset="-128"/>
              </a:defRPr>
            </a:lvl3pPr>
            <a:lvl4pPr marL="1600200" indent="-228600" defTabSz="917575" eaLnBrk="0" hangingPunct="0">
              <a:defRPr sz="3200">
                <a:solidFill>
                  <a:schemeClr val="tx1"/>
                </a:solidFill>
                <a:latin typeface="Comic Sans MS" pitchFamily="66" charset="0"/>
                <a:ea typeface="MS PGothic" pitchFamily="34" charset="-128"/>
              </a:defRPr>
            </a:lvl4pPr>
            <a:lvl5pPr marL="2057400" indent="-228600" defTabSz="917575" eaLnBrk="0" hangingPunct="0">
              <a:defRPr sz="3200">
                <a:solidFill>
                  <a:schemeClr val="tx1"/>
                </a:solidFill>
                <a:latin typeface="Comic Sans MS" pitchFamily="66" charset="0"/>
                <a:ea typeface="MS PGothic" pitchFamily="34" charset="-128"/>
              </a:defRPr>
            </a:lvl5pPr>
            <a:lvl6pPr marL="2514600" indent="-228600" defTabSz="917575" eaLnBrk="0" fontAlgn="base" hangingPunct="0">
              <a:spcBef>
                <a:spcPct val="0"/>
              </a:spcBef>
              <a:spcAft>
                <a:spcPct val="0"/>
              </a:spcAft>
              <a:defRPr sz="3200">
                <a:solidFill>
                  <a:schemeClr val="tx1"/>
                </a:solidFill>
                <a:latin typeface="Comic Sans MS" pitchFamily="66" charset="0"/>
                <a:ea typeface="MS PGothic" pitchFamily="34" charset="-128"/>
              </a:defRPr>
            </a:lvl6pPr>
            <a:lvl7pPr marL="2971800" indent="-228600" defTabSz="917575" eaLnBrk="0" fontAlgn="base" hangingPunct="0">
              <a:spcBef>
                <a:spcPct val="0"/>
              </a:spcBef>
              <a:spcAft>
                <a:spcPct val="0"/>
              </a:spcAft>
              <a:defRPr sz="3200">
                <a:solidFill>
                  <a:schemeClr val="tx1"/>
                </a:solidFill>
                <a:latin typeface="Comic Sans MS" pitchFamily="66" charset="0"/>
                <a:ea typeface="MS PGothic" pitchFamily="34" charset="-128"/>
              </a:defRPr>
            </a:lvl7pPr>
            <a:lvl8pPr marL="3429000" indent="-228600" defTabSz="917575" eaLnBrk="0" fontAlgn="base" hangingPunct="0">
              <a:spcBef>
                <a:spcPct val="0"/>
              </a:spcBef>
              <a:spcAft>
                <a:spcPct val="0"/>
              </a:spcAft>
              <a:defRPr sz="3200">
                <a:solidFill>
                  <a:schemeClr val="tx1"/>
                </a:solidFill>
                <a:latin typeface="Comic Sans MS" pitchFamily="66" charset="0"/>
                <a:ea typeface="MS PGothic" pitchFamily="34" charset="-128"/>
              </a:defRPr>
            </a:lvl8pPr>
            <a:lvl9pPr marL="3886200" indent="-228600" defTabSz="917575" eaLnBrk="0" fontAlgn="base" hangingPunct="0">
              <a:spcBef>
                <a:spcPct val="0"/>
              </a:spcBef>
              <a:spcAft>
                <a:spcPct val="0"/>
              </a:spcAft>
              <a:defRPr sz="3200">
                <a:solidFill>
                  <a:schemeClr val="tx1"/>
                </a:solidFill>
                <a:latin typeface="Comic Sans MS" pitchFamily="66" charset="0"/>
                <a:ea typeface="MS PGothic" pitchFamily="34" charset="-128"/>
              </a:defRPr>
            </a:lvl9pPr>
          </a:lstStyle>
          <a:p>
            <a:fld id="{75CFB314-76C7-4079-B83E-B214FCE67DB4}" type="slidenum">
              <a:rPr lang="en-US" altLang="en-US" sz="1200"/>
              <a:pPr/>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b="1" smtClean="0">
                <a:latin typeface="Calibri" pitchFamily="34" charset="0"/>
              </a:rPr>
              <a:t>Leading Women Educators- Impacting Education Worldwide</a:t>
            </a:r>
          </a:p>
          <a:p>
            <a:pPr algn="ctr"/>
            <a:endParaRPr lang="en-US" smtClean="0">
              <a:latin typeface="Calibri" pitchFamily="34" charset="0"/>
            </a:endParaRPr>
          </a:p>
          <a:p>
            <a:r>
              <a:rPr lang="en-US" b="1" smtClean="0">
                <a:latin typeface="Arial" pitchFamily="34" charset="0"/>
              </a:rPr>
              <a:t>DKG is structured into 5 regions: Europe, Northwest, Northeast, Southeast, and Southwest. The Northeast region and the Northwest region include the Canadian provinces. The Southwest region includes Central America and Mexico.</a:t>
            </a:r>
          </a:p>
          <a:p>
            <a:endParaRPr lang="en-US" b="1" smtClean="0">
              <a:latin typeface="Arial" pitchFamily="34" charset="0"/>
            </a:endParaRPr>
          </a:p>
          <a:p>
            <a:r>
              <a:rPr lang="en-US" b="1" smtClean="0">
                <a:latin typeface="Arial" pitchFamily="34" charset="0"/>
              </a:rPr>
              <a:t>The international offices for DKG are located in Austin, Texas, because the organization was founded there in 1929.</a:t>
            </a:r>
          </a:p>
          <a:p>
            <a:endParaRPr lang="en-US" b="1" smtClean="0">
              <a:latin typeface="Arial" pitchFamily="34" charset="0"/>
            </a:endParaRPr>
          </a:p>
          <a:p>
            <a:r>
              <a:rPr lang="en-US" b="1" smtClean="0">
                <a:latin typeface="Arial" pitchFamily="34" charset="0"/>
              </a:rPr>
              <a:t>Our vision is to impact education locally and worldwide. We do this through projects, programs, grants, and scholarships.</a:t>
            </a:r>
          </a:p>
          <a:p>
            <a:endParaRPr lang="en-US" smtClean="0">
              <a:latin typeface="Arial" pitchFamily="34" charset="0"/>
            </a:endParaRPr>
          </a:p>
          <a:p>
            <a:endParaRPr lang="en-US" smtClean="0">
              <a:latin typeface="Arial" pitchFamily="34" charset="0"/>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3200">
                <a:solidFill>
                  <a:schemeClr val="tx1"/>
                </a:solidFill>
                <a:latin typeface="Comic Sans MS" pitchFamily="66" charset="0"/>
                <a:ea typeface="MS PGothic" pitchFamily="34" charset="-128"/>
              </a:defRPr>
            </a:lvl1pPr>
            <a:lvl2pPr marL="742950" indent="-285750" defTabSz="917575" eaLnBrk="0" hangingPunct="0">
              <a:defRPr sz="3200">
                <a:solidFill>
                  <a:schemeClr val="tx1"/>
                </a:solidFill>
                <a:latin typeface="Comic Sans MS" pitchFamily="66" charset="0"/>
                <a:ea typeface="MS PGothic" pitchFamily="34" charset="-128"/>
              </a:defRPr>
            </a:lvl2pPr>
            <a:lvl3pPr marL="1143000" indent="-228600" defTabSz="917575" eaLnBrk="0" hangingPunct="0">
              <a:defRPr sz="3200">
                <a:solidFill>
                  <a:schemeClr val="tx1"/>
                </a:solidFill>
                <a:latin typeface="Comic Sans MS" pitchFamily="66" charset="0"/>
                <a:ea typeface="MS PGothic" pitchFamily="34" charset="-128"/>
              </a:defRPr>
            </a:lvl3pPr>
            <a:lvl4pPr marL="1600200" indent="-228600" defTabSz="917575" eaLnBrk="0" hangingPunct="0">
              <a:defRPr sz="3200">
                <a:solidFill>
                  <a:schemeClr val="tx1"/>
                </a:solidFill>
                <a:latin typeface="Comic Sans MS" pitchFamily="66" charset="0"/>
                <a:ea typeface="MS PGothic" pitchFamily="34" charset="-128"/>
              </a:defRPr>
            </a:lvl4pPr>
            <a:lvl5pPr marL="2057400" indent="-228600" defTabSz="917575" eaLnBrk="0" hangingPunct="0">
              <a:defRPr sz="3200">
                <a:solidFill>
                  <a:schemeClr val="tx1"/>
                </a:solidFill>
                <a:latin typeface="Comic Sans MS" pitchFamily="66" charset="0"/>
                <a:ea typeface="MS PGothic" pitchFamily="34" charset="-128"/>
              </a:defRPr>
            </a:lvl5pPr>
            <a:lvl6pPr marL="2514600" indent="-228600" defTabSz="917575" eaLnBrk="0" fontAlgn="base" hangingPunct="0">
              <a:spcBef>
                <a:spcPct val="0"/>
              </a:spcBef>
              <a:spcAft>
                <a:spcPct val="0"/>
              </a:spcAft>
              <a:defRPr sz="3200">
                <a:solidFill>
                  <a:schemeClr val="tx1"/>
                </a:solidFill>
                <a:latin typeface="Comic Sans MS" pitchFamily="66" charset="0"/>
                <a:ea typeface="MS PGothic" pitchFamily="34" charset="-128"/>
              </a:defRPr>
            </a:lvl6pPr>
            <a:lvl7pPr marL="2971800" indent="-228600" defTabSz="917575" eaLnBrk="0" fontAlgn="base" hangingPunct="0">
              <a:spcBef>
                <a:spcPct val="0"/>
              </a:spcBef>
              <a:spcAft>
                <a:spcPct val="0"/>
              </a:spcAft>
              <a:defRPr sz="3200">
                <a:solidFill>
                  <a:schemeClr val="tx1"/>
                </a:solidFill>
                <a:latin typeface="Comic Sans MS" pitchFamily="66" charset="0"/>
                <a:ea typeface="MS PGothic" pitchFamily="34" charset="-128"/>
              </a:defRPr>
            </a:lvl7pPr>
            <a:lvl8pPr marL="3429000" indent="-228600" defTabSz="917575" eaLnBrk="0" fontAlgn="base" hangingPunct="0">
              <a:spcBef>
                <a:spcPct val="0"/>
              </a:spcBef>
              <a:spcAft>
                <a:spcPct val="0"/>
              </a:spcAft>
              <a:defRPr sz="3200">
                <a:solidFill>
                  <a:schemeClr val="tx1"/>
                </a:solidFill>
                <a:latin typeface="Comic Sans MS" pitchFamily="66" charset="0"/>
                <a:ea typeface="MS PGothic" pitchFamily="34" charset="-128"/>
              </a:defRPr>
            </a:lvl8pPr>
            <a:lvl9pPr marL="3886200" indent="-228600" defTabSz="917575" eaLnBrk="0" fontAlgn="base" hangingPunct="0">
              <a:spcBef>
                <a:spcPct val="0"/>
              </a:spcBef>
              <a:spcAft>
                <a:spcPct val="0"/>
              </a:spcAft>
              <a:defRPr sz="3200">
                <a:solidFill>
                  <a:schemeClr val="tx1"/>
                </a:solidFill>
                <a:latin typeface="Comic Sans MS" pitchFamily="66" charset="0"/>
                <a:ea typeface="MS PGothic" pitchFamily="34" charset="-128"/>
              </a:defRPr>
            </a:lvl9pPr>
          </a:lstStyle>
          <a:p>
            <a:fld id="{30F58860-9FB8-4E71-9A0D-E4370EF208CD}" type="slidenum">
              <a:rPr lang="en-US" altLang="en-US" sz="1200"/>
              <a:pPr/>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b="1" smtClean="0">
                <a:latin typeface="Arial" pitchFamily="34" charset="0"/>
              </a:rPr>
              <a:t>The Society</a:t>
            </a:r>
            <a:r>
              <a:rPr lang="en-US" altLang="en-US" sz="1400" b="1" smtClean="0">
                <a:latin typeface="Arial" pitchFamily="34" charset="0"/>
              </a:rPr>
              <a:t>’</a:t>
            </a:r>
            <a:r>
              <a:rPr lang="en-US" sz="1400" b="1" smtClean="0">
                <a:latin typeface="Arial" pitchFamily="34" charset="0"/>
              </a:rPr>
              <a:t>s Mission Statement is: The Delta Kappa Gamma Society International promotes professional and personal growth of women educators and excellence in education.  Each member in each chapter in each state organization adheres to the same mission.</a:t>
            </a:r>
          </a:p>
          <a:p>
            <a:endParaRPr lang="en-US" sz="1400" b="1" smtClean="0">
              <a:latin typeface="Arial" pitchFamily="34" charset="0"/>
            </a:endParaRPr>
          </a:p>
          <a:p>
            <a:r>
              <a:rPr lang="en-US" sz="1400" b="1" smtClean="0">
                <a:latin typeface="Arial" pitchFamily="34" charset="0"/>
              </a:rPr>
              <a:t>As an organization we strive to support one another personally and professionally  as well as supporting other educators.  We build excellence in education through programs and projects.</a:t>
            </a:r>
          </a:p>
          <a:p>
            <a:endParaRPr lang="en-US" sz="1400" smtClean="0">
              <a:latin typeface="Arial" pitchFamily="34" charset="0"/>
            </a:endParaRPr>
          </a:p>
          <a:p>
            <a:r>
              <a:rPr lang="en-US" sz="1400" i="1" smtClean="0">
                <a:latin typeface="Arial" pitchFamily="34" charset="0"/>
              </a:rPr>
              <a:t>Presenters should give examples of chapter and state organization projects and describe recent chapter programs.</a:t>
            </a:r>
          </a:p>
          <a:p>
            <a:endParaRPr lang="en-US" altLang="en-US" sz="1400" i="1" smtClean="0">
              <a:latin typeface="Arial" pitchFamily="34" charset="0"/>
            </a:endParaRPr>
          </a:p>
          <a:p>
            <a:endParaRPr lang="en-US" smtClean="0">
              <a:latin typeface="Arial" pitchFamily="34" charset="0"/>
            </a:endParaRP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3200">
                <a:solidFill>
                  <a:schemeClr val="tx1"/>
                </a:solidFill>
                <a:latin typeface="Comic Sans MS" pitchFamily="66" charset="0"/>
                <a:ea typeface="MS PGothic" pitchFamily="34" charset="-128"/>
              </a:defRPr>
            </a:lvl1pPr>
            <a:lvl2pPr marL="742950" indent="-285750" defTabSz="917575" eaLnBrk="0" hangingPunct="0">
              <a:defRPr sz="3200">
                <a:solidFill>
                  <a:schemeClr val="tx1"/>
                </a:solidFill>
                <a:latin typeface="Comic Sans MS" pitchFamily="66" charset="0"/>
                <a:ea typeface="MS PGothic" pitchFamily="34" charset="-128"/>
              </a:defRPr>
            </a:lvl2pPr>
            <a:lvl3pPr marL="1143000" indent="-228600" defTabSz="917575" eaLnBrk="0" hangingPunct="0">
              <a:defRPr sz="3200">
                <a:solidFill>
                  <a:schemeClr val="tx1"/>
                </a:solidFill>
                <a:latin typeface="Comic Sans MS" pitchFamily="66" charset="0"/>
                <a:ea typeface="MS PGothic" pitchFamily="34" charset="-128"/>
              </a:defRPr>
            </a:lvl3pPr>
            <a:lvl4pPr marL="1600200" indent="-228600" defTabSz="917575" eaLnBrk="0" hangingPunct="0">
              <a:defRPr sz="3200">
                <a:solidFill>
                  <a:schemeClr val="tx1"/>
                </a:solidFill>
                <a:latin typeface="Comic Sans MS" pitchFamily="66" charset="0"/>
                <a:ea typeface="MS PGothic" pitchFamily="34" charset="-128"/>
              </a:defRPr>
            </a:lvl4pPr>
            <a:lvl5pPr marL="2057400" indent="-228600" defTabSz="917575" eaLnBrk="0" hangingPunct="0">
              <a:defRPr sz="3200">
                <a:solidFill>
                  <a:schemeClr val="tx1"/>
                </a:solidFill>
                <a:latin typeface="Comic Sans MS" pitchFamily="66" charset="0"/>
                <a:ea typeface="MS PGothic" pitchFamily="34" charset="-128"/>
              </a:defRPr>
            </a:lvl5pPr>
            <a:lvl6pPr marL="2514600" indent="-228600" defTabSz="917575" eaLnBrk="0" fontAlgn="base" hangingPunct="0">
              <a:spcBef>
                <a:spcPct val="0"/>
              </a:spcBef>
              <a:spcAft>
                <a:spcPct val="0"/>
              </a:spcAft>
              <a:defRPr sz="3200">
                <a:solidFill>
                  <a:schemeClr val="tx1"/>
                </a:solidFill>
                <a:latin typeface="Comic Sans MS" pitchFamily="66" charset="0"/>
                <a:ea typeface="MS PGothic" pitchFamily="34" charset="-128"/>
              </a:defRPr>
            </a:lvl6pPr>
            <a:lvl7pPr marL="2971800" indent="-228600" defTabSz="917575" eaLnBrk="0" fontAlgn="base" hangingPunct="0">
              <a:spcBef>
                <a:spcPct val="0"/>
              </a:spcBef>
              <a:spcAft>
                <a:spcPct val="0"/>
              </a:spcAft>
              <a:defRPr sz="3200">
                <a:solidFill>
                  <a:schemeClr val="tx1"/>
                </a:solidFill>
                <a:latin typeface="Comic Sans MS" pitchFamily="66" charset="0"/>
                <a:ea typeface="MS PGothic" pitchFamily="34" charset="-128"/>
              </a:defRPr>
            </a:lvl7pPr>
            <a:lvl8pPr marL="3429000" indent="-228600" defTabSz="917575" eaLnBrk="0" fontAlgn="base" hangingPunct="0">
              <a:spcBef>
                <a:spcPct val="0"/>
              </a:spcBef>
              <a:spcAft>
                <a:spcPct val="0"/>
              </a:spcAft>
              <a:defRPr sz="3200">
                <a:solidFill>
                  <a:schemeClr val="tx1"/>
                </a:solidFill>
                <a:latin typeface="Comic Sans MS" pitchFamily="66" charset="0"/>
                <a:ea typeface="MS PGothic" pitchFamily="34" charset="-128"/>
              </a:defRPr>
            </a:lvl8pPr>
            <a:lvl9pPr marL="3886200" indent="-228600" defTabSz="917575" eaLnBrk="0" fontAlgn="base" hangingPunct="0">
              <a:spcBef>
                <a:spcPct val="0"/>
              </a:spcBef>
              <a:spcAft>
                <a:spcPct val="0"/>
              </a:spcAft>
              <a:defRPr sz="3200">
                <a:solidFill>
                  <a:schemeClr val="tx1"/>
                </a:solidFill>
                <a:latin typeface="Comic Sans MS" pitchFamily="66" charset="0"/>
                <a:ea typeface="MS PGothic" pitchFamily="34" charset="-128"/>
              </a:defRPr>
            </a:lvl9pPr>
          </a:lstStyle>
          <a:p>
            <a:fld id="{026115C3-2B73-439F-8C94-2A337FD8AEC6}" type="slidenum">
              <a:rPr lang="en-US" altLang="en-US" sz="1200"/>
              <a:pPr/>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latin typeface="Arial" pitchFamily="34" charset="0"/>
              </a:rPr>
              <a:t>DKG gave $3 million in scholarships and grants in 2009.</a:t>
            </a:r>
          </a:p>
          <a:p>
            <a:endParaRPr lang="en-US" b="1" smtClean="0">
              <a:latin typeface="Arial" pitchFamily="34" charset="0"/>
            </a:endParaRPr>
          </a:p>
          <a:p>
            <a:r>
              <a:rPr lang="en-US" b="1" smtClean="0">
                <a:latin typeface="Arial" pitchFamily="34" charset="0"/>
              </a:rPr>
              <a:t>Chapters and states do a wide variety of projects supporting new teachers, future teachers, local shelters, literacy, and libraries. Internationally, the Society is working with UNICEF to support schools in Africa. </a:t>
            </a:r>
          </a:p>
          <a:p>
            <a:endParaRPr lang="en-US" b="1" smtClean="0">
              <a:latin typeface="Arial" pitchFamily="34" charset="0"/>
            </a:endParaRPr>
          </a:p>
          <a:p>
            <a:r>
              <a:rPr lang="en-US" b="1" smtClean="0">
                <a:latin typeface="Arial" pitchFamily="34" charset="0"/>
              </a:rPr>
              <a:t>Seminars and workshops are held in every region and at international conventions. States hold conventions and also have retreats and special seminars. </a:t>
            </a:r>
          </a:p>
          <a:p>
            <a:endParaRPr lang="en-US" smtClean="0">
              <a:latin typeface="Arial" pitchFamily="34" charset="0"/>
            </a:endParaRPr>
          </a:p>
          <a:p>
            <a:r>
              <a:rPr lang="en-US" i="1" smtClean="0">
                <a:latin typeface="Arial" pitchFamily="34" charset="0"/>
              </a:rPr>
              <a:t>Presenters should describe international, state organization and chapter scholarships and/or grants, and mention state meetings and opportunities for leadership development.</a:t>
            </a:r>
          </a:p>
          <a:p>
            <a:endParaRPr lang="en-US" smtClean="0">
              <a:latin typeface="Arial" pitchFamily="34" charset="0"/>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3200">
                <a:solidFill>
                  <a:schemeClr val="tx1"/>
                </a:solidFill>
                <a:latin typeface="Comic Sans MS" pitchFamily="66" charset="0"/>
                <a:ea typeface="MS PGothic" pitchFamily="34" charset="-128"/>
              </a:defRPr>
            </a:lvl1pPr>
            <a:lvl2pPr marL="742950" indent="-285750" defTabSz="917575" eaLnBrk="0" hangingPunct="0">
              <a:defRPr sz="3200">
                <a:solidFill>
                  <a:schemeClr val="tx1"/>
                </a:solidFill>
                <a:latin typeface="Comic Sans MS" pitchFamily="66" charset="0"/>
                <a:ea typeface="MS PGothic" pitchFamily="34" charset="-128"/>
              </a:defRPr>
            </a:lvl2pPr>
            <a:lvl3pPr marL="1143000" indent="-228600" defTabSz="917575" eaLnBrk="0" hangingPunct="0">
              <a:defRPr sz="3200">
                <a:solidFill>
                  <a:schemeClr val="tx1"/>
                </a:solidFill>
                <a:latin typeface="Comic Sans MS" pitchFamily="66" charset="0"/>
                <a:ea typeface="MS PGothic" pitchFamily="34" charset="-128"/>
              </a:defRPr>
            </a:lvl3pPr>
            <a:lvl4pPr marL="1600200" indent="-228600" defTabSz="917575" eaLnBrk="0" hangingPunct="0">
              <a:defRPr sz="3200">
                <a:solidFill>
                  <a:schemeClr val="tx1"/>
                </a:solidFill>
                <a:latin typeface="Comic Sans MS" pitchFamily="66" charset="0"/>
                <a:ea typeface="MS PGothic" pitchFamily="34" charset="-128"/>
              </a:defRPr>
            </a:lvl4pPr>
            <a:lvl5pPr marL="2057400" indent="-228600" defTabSz="917575" eaLnBrk="0" hangingPunct="0">
              <a:defRPr sz="3200">
                <a:solidFill>
                  <a:schemeClr val="tx1"/>
                </a:solidFill>
                <a:latin typeface="Comic Sans MS" pitchFamily="66" charset="0"/>
                <a:ea typeface="MS PGothic" pitchFamily="34" charset="-128"/>
              </a:defRPr>
            </a:lvl5pPr>
            <a:lvl6pPr marL="2514600" indent="-228600" defTabSz="917575" eaLnBrk="0" fontAlgn="base" hangingPunct="0">
              <a:spcBef>
                <a:spcPct val="0"/>
              </a:spcBef>
              <a:spcAft>
                <a:spcPct val="0"/>
              </a:spcAft>
              <a:defRPr sz="3200">
                <a:solidFill>
                  <a:schemeClr val="tx1"/>
                </a:solidFill>
                <a:latin typeface="Comic Sans MS" pitchFamily="66" charset="0"/>
                <a:ea typeface="MS PGothic" pitchFamily="34" charset="-128"/>
              </a:defRPr>
            </a:lvl6pPr>
            <a:lvl7pPr marL="2971800" indent="-228600" defTabSz="917575" eaLnBrk="0" fontAlgn="base" hangingPunct="0">
              <a:spcBef>
                <a:spcPct val="0"/>
              </a:spcBef>
              <a:spcAft>
                <a:spcPct val="0"/>
              </a:spcAft>
              <a:defRPr sz="3200">
                <a:solidFill>
                  <a:schemeClr val="tx1"/>
                </a:solidFill>
                <a:latin typeface="Comic Sans MS" pitchFamily="66" charset="0"/>
                <a:ea typeface="MS PGothic" pitchFamily="34" charset="-128"/>
              </a:defRPr>
            </a:lvl7pPr>
            <a:lvl8pPr marL="3429000" indent="-228600" defTabSz="917575" eaLnBrk="0" fontAlgn="base" hangingPunct="0">
              <a:spcBef>
                <a:spcPct val="0"/>
              </a:spcBef>
              <a:spcAft>
                <a:spcPct val="0"/>
              </a:spcAft>
              <a:defRPr sz="3200">
                <a:solidFill>
                  <a:schemeClr val="tx1"/>
                </a:solidFill>
                <a:latin typeface="Comic Sans MS" pitchFamily="66" charset="0"/>
                <a:ea typeface="MS PGothic" pitchFamily="34" charset="-128"/>
              </a:defRPr>
            </a:lvl8pPr>
            <a:lvl9pPr marL="3886200" indent="-228600" defTabSz="917575" eaLnBrk="0" fontAlgn="base" hangingPunct="0">
              <a:spcBef>
                <a:spcPct val="0"/>
              </a:spcBef>
              <a:spcAft>
                <a:spcPct val="0"/>
              </a:spcAft>
              <a:defRPr sz="3200">
                <a:solidFill>
                  <a:schemeClr val="tx1"/>
                </a:solidFill>
                <a:latin typeface="Comic Sans MS" pitchFamily="66" charset="0"/>
                <a:ea typeface="MS PGothic" pitchFamily="34" charset="-128"/>
              </a:defRPr>
            </a:lvl9pPr>
          </a:lstStyle>
          <a:p>
            <a:fld id="{80BBB1D0-D5AE-4E03-9FC1-D0324D6848E0}" type="slidenum">
              <a:rPr lang="en-US" altLang="en-US" sz="1200"/>
              <a:pPr/>
              <a:t>9</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txBox="1">
            <a:spLocks/>
          </p:cNvSpPr>
          <p:nvPr userDrawn="1"/>
        </p:nvSpPr>
        <p:spPr bwMode="auto">
          <a:xfrm>
            <a:off x="685800" y="1828800"/>
            <a:ext cx="7772400" cy="1470025"/>
          </a:xfrm>
          <a:prstGeom prst="rect">
            <a:avLst/>
          </a:prstGeom>
          <a:noFill/>
          <a:ln w="9525">
            <a:noFill/>
            <a:miter lim="800000"/>
            <a:headEnd/>
            <a:tailEnd/>
          </a:ln>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dirty="0" smtClean="0">
                <a:latin typeface="Times New Roman" pitchFamily="18" charset="0"/>
                <a:cs typeface="Times New Roman" pitchFamily="18" charset="0"/>
              </a:rPr>
              <a:t>Click to edit Master title style</a:t>
            </a:r>
            <a:endParaRPr lang="en-US" dirty="0">
              <a:latin typeface="Times New Roman" pitchFamily="18" charset="0"/>
              <a:cs typeface="Times New Roman" pitchFamily="18" charset="0"/>
            </a:endParaRPr>
          </a:p>
        </p:txBody>
      </p:sp>
      <p:sp>
        <p:nvSpPr>
          <p:cNvPr id="3" name="Subtitle 2"/>
          <p:cNvSpPr txBox="1">
            <a:spLocks/>
          </p:cNvSpPr>
          <p:nvPr userDrawn="1"/>
        </p:nvSpPr>
        <p:spPr bwMode="auto">
          <a:xfrm>
            <a:off x="1371600" y="3584575"/>
            <a:ext cx="6400800" cy="1752600"/>
          </a:xfrm>
          <a:prstGeom prst="rect">
            <a:avLst/>
          </a:prstGeom>
          <a:noFill/>
          <a:ln w="9525">
            <a:noFill/>
            <a:miter lim="800000"/>
            <a:headEnd/>
            <a:tailEnd/>
          </a:ln>
        </p:spPr>
        <p:txBody>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defRPr/>
            </a:pPr>
            <a:r>
              <a:rPr lang="en-US" dirty="0" smtClean="0">
                <a:latin typeface="Times New Roman" pitchFamily="18" charset="0"/>
                <a:cs typeface="Times New Roman" pitchFamily="18" charset="0"/>
              </a:rPr>
              <a:t>Click to edit Master subtitle style</a:t>
            </a:r>
            <a:endParaRPr lang="en-US" dirty="0">
              <a:latin typeface="Times New Roman" pitchFamily="18" charset="0"/>
              <a:cs typeface="Times New Roman" pitchFamily="18" charset="0"/>
            </a:endParaRPr>
          </a:p>
        </p:txBody>
      </p:sp>
      <p:sp>
        <p:nvSpPr>
          <p:cNvPr id="4" name="Slide Number Placeholder 5"/>
          <p:cNvSpPr txBox="1">
            <a:spLocks/>
          </p:cNvSpPr>
          <p:nvPr userDrawn="1"/>
        </p:nvSpPr>
        <p:spPr>
          <a:xfrm>
            <a:off x="6248400" y="6248400"/>
            <a:ext cx="990600" cy="365125"/>
          </a:xfrm>
          <a:prstGeom prst="rect">
            <a:avLst/>
          </a:prstGeom>
        </p:spPr>
        <p:txBody>
          <a:bodyPr anchor="ctr"/>
          <a:lstStyle>
            <a:lvl1pPr eaLnBrk="0" hangingPunct="0">
              <a:defRPr sz="3200">
                <a:solidFill>
                  <a:schemeClr val="tx1"/>
                </a:solidFill>
                <a:latin typeface="Comic Sans MS" pitchFamily="66" charset="0"/>
                <a:ea typeface="MS PGothic" pitchFamily="34" charset="-128"/>
              </a:defRPr>
            </a:lvl1pPr>
            <a:lvl2pPr marL="742950" indent="-285750" eaLnBrk="0" hangingPunct="0">
              <a:defRPr sz="3200">
                <a:solidFill>
                  <a:schemeClr val="tx1"/>
                </a:solidFill>
                <a:latin typeface="Comic Sans MS" pitchFamily="66" charset="0"/>
                <a:ea typeface="MS PGothic" pitchFamily="34" charset="-128"/>
              </a:defRPr>
            </a:lvl2pPr>
            <a:lvl3pPr marL="1143000" indent="-228600" eaLnBrk="0" hangingPunct="0">
              <a:defRPr sz="3200">
                <a:solidFill>
                  <a:schemeClr val="tx1"/>
                </a:solidFill>
                <a:latin typeface="Comic Sans MS" pitchFamily="66" charset="0"/>
                <a:ea typeface="MS PGothic" pitchFamily="34" charset="-128"/>
              </a:defRPr>
            </a:lvl3pPr>
            <a:lvl4pPr marL="1600200" indent="-228600" eaLnBrk="0" hangingPunct="0">
              <a:defRPr sz="3200">
                <a:solidFill>
                  <a:schemeClr val="tx1"/>
                </a:solidFill>
                <a:latin typeface="Comic Sans MS" pitchFamily="66" charset="0"/>
                <a:ea typeface="MS PGothic" pitchFamily="34" charset="-128"/>
              </a:defRPr>
            </a:lvl4pPr>
            <a:lvl5pPr marL="2057400" indent="-228600" eaLnBrk="0" hangingPunct="0">
              <a:defRPr sz="32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32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32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32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3200">
                <a:solidFill>
                  <a:schemeClr val="tx1"/>
                </a:solidFill>
                <a:latin typeface="Comic Sans MS" pitchFamily="66" charset="0"/>
                <a:ea typeface="MS PGothic" pitchFamily="34" charset="-128"/>
              </a:defRPr>
            </a:lvl9pPr>
          </a:lstStyle>
          <a:p>
            <a:pPr algn="r" eaLnBrk="1" hangingPunct="1">
              <a:defRPr/>
            </a:pPr>
            <a:fld id="{CD014948-DF28-433D-A182-991E6357B1BA}" type="slidenum">
              <a:rPr lang="en-US" sz="1200" smtClean="0">
                <a:solidFill>
                  <a:schemeClr val="bg1"/>
                </a:solidFill>
                <a:latin typeface="Times New Roman" pitchFamily="18" charset="0"/>
                <a:cs typeface="Times New Roman" pitchFamily="18" charset="0"/>
              </a:rPr>
              <a:pPr algn="r" eaLnBrk="1" hangingPunct="1">
                <a:defRPr/>
              </a:pPr>
              <a:t>‹#›</a:t>
            </a:fld>
            <a:endParaRPr lang="en-US" sz="1200" smtClean="0">
              <a:solidFill>
                <a:schemeClr val="bg1"/>
              </a:solidFill>
              <a:latin typeface="Times New Roman" pitchFamily="18" charset="0"/>
              <a:cs typeface="Times New Roman" pitchFamily="18" charset="0"/>
            </a:endParaRPr>
          </a:p>
        </p:txBody>
      </p:sp>
      <p:sp>
        <p:nvSpPr>
          <p:cNvPr id="5" name="Date Placeholder 3"/>
          <p:cNvSpPr>
            <a:spLocks noGrp="1"/>
          </p:cNvSpPr>
          <p:nvPr>
            <p:ph type="dt" sz="half" idx="10"/>
          </p:nvPr>
        </p:nvSpPr>
        <p:spPr>
          <a:xfrm>
            <a:off x="457200" y="6264275"/>
            <a:ext cx="1524000" cy="365125"/>
          </a:xfrm>
        </p:spPr>
        <p:txBody>
          <a:bodyPr/>
          <a:lstStyle>
            <a:lvl1pPr>
              <a:defRPr>
                <a:latin typeface="Times New Roman" pitchFamily="18" charset="0"/>
                <a:cs typeface="Times New Roman" pitchFamily="18" charset="0"/>
              </a:defRPr>
            </a:lvl1pPr>
          </a:lstStyle>
          <a:p>
            <a:pPr>
              <a:defRPr/>
            </a:pPr>
            <a:endParaRPr lang="en-US" altLang="en-US"/>
          </a:p>
        </p:txBody>
      </p:sp>
      <p:sp>
        <p:nvSpPr>
          <p:cNvPr id="6" name="Footer Placeholder 4"/>
          <p:cNvSpPr>
            <a:spLocks noGrp="1"/>
          </p:cNvSpPr>
          <p:nvPr>
            <p:ph type="ftr" sz="quarter" idx="11"/>
          </p:nvPr>
        </p:nvSpPr>
        <p:spPr>
          <a:xfrm>
            <a:off x="1981200" y="6264275"/>
            <a:ext cx="4267200" cy="365125"/>
          </a:xfrm>
        </p:spPr>
        <p:txBody>
          <a:bodyPr/>
          <a:lstStyle>
            <a:lvl1pPr>
              <a:defRPr>
                <a:latin typeface="Times New Roman" pitchFamily="18" charset="0"/>
                <a:cs typeface="Times New Roman" pitchFamily="18" charset="0"/>
              </a:defRPr>
            </a:lvl1pPr>
          </a:lstStyle>
          <a:p>
            <a:pPr>
              <a:defRPr/>
            </a:pPr>
            <a:endParaRPr lang="en-US" altLang="en-US"/>
          </a:p>
        </p:txBody>
      </p:sp>
    </p:spTree>
    <p:extLst>
      <p:ext uri="{BB962C8B-B14F-4D97-AF65-F5344CB8AC3E}">
        <p14:creationId xmlns:p14="http://schemas.microsoft.com/office/powerpoint/2010/main" val="921342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120A7BB2-0DE3-4D14-9F95-CE3093EC71BE}" type="slidenum">
              <a:rPr lang="en-US" altLang="en-US"/>
              <a:pPr>
                <a:defRPr/>
              </a:pPr>
              <a:t>‹#›</a:t>
            </a:fld>
            <a:endParaRPr lang="en-US" altLang="en-US"/>
          </a:p>
        </p:txBody>
      </p:sp>
    </p:spTree>
    <p:extLst>
      <p:ext uri="{BB962C8B-B14F-4D97-AF65-F5344CB8AC3E}">
        <p14:creationId xmlns:p14="http://schemas.microsoft.com/office/powerpoint/2010/main" val="1376259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18B72104-A388-404B-9741-E70D1BF5EFA1}" type="slidenum">
              <a:rPr lang="en-US" altLang="en-US"/>
              <a:pPr>
                <a:defRPr/>
              </a:pPr>
              <a:t>‹#›</a:t>
            </a:fld>
            <a:endParaRPr lang="en-US" altLang="en-US"/>
          </a:p>
        </p:txBody>
      </p:sp>
    </p:spTree>
    <p:extLst>
      <p:ext uri="{BB962C8B-B14F-4D97-AF65-F5344CB8AC3E}">
        <p14:creationId xmlns:p14="http://schemas.microsoft.com/office/powerpoint/2010/main" val="969762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40DDFFB4-5A0F-4CBD-9BB5-6E6CAB22DBC3}" type="slidenum">
              <a:rPr lang="en-US" altLang="en-US"/>
              <a:pPr>
                <a:defRPr/>
              </a:pPr>
              <a:t>‹#›</a:t>
            </a:fld>
            <a:endParaRPr lang="en-US" altLang="en-US"/>
          </a:p>
        </p:txBody>
      </p:sp>
    </p:spTree>
    <p:extLst>
      <p:ext uri="{BB962C8B-B14F-4D97-AF65-F5344CB8AC3E}">
        <p14:creationId xmlns:p14="http://schemas.microsoft.com/office/powerpoint/2010/main" val="720915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D5D7F36A-0BF2-4640-AD40-C3EEE2D31D54}" type="slidenum">
              <a:rPr lang="en-US" altLang="en-US"/>
              <a:pPr>
                <a:defRPr/>
              </a:pPr>
              <a:t>‹#›</a:t>
            </a:fld>
            <a:endParaRPr lang="en-US" altLang="en-US"/>
          </a:p>
        </p:txBody>
      </p:sp>
    </p:spTree>
    <p:extLst>
      <p:ext uri="{BB962C8B-B14F-4D97-AF65-F5344CB8AC3E}">
        <p14:creationId xmlns:p14="http://schemas.microsoft.com/office/powerpoint/2010/main" val="1289282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E8662D97-9ECF-49AD-B315-19A411444C4C}" type="slidenum">
              <a:rPr lang="en-US" altLang="en-US"/>
              <a:pPr>
                <a:defRPr/>
              </a:pPr>
              <a:t>‹#›</a:t>
            </a:fld>
            <a:endParaRPr lang="en-US" altLang="en-US"/>
          </a:p>
        </p:txBody>
      </p:sp>
    </p:spTree>
    <p:extLst>
      <p:ext uri="{BB962C8B-B14F-4D97-AF65-F5344CB8AC3E}">
        <p14:creationId xmlns:p14="http://schemas.microsoft.com/office/powerpoint/2010/main" val="3636149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EA43DF1E-3087-462D-B7B7-6391C9C25EAE}" type="slidenum">
              <a:rPr lang="en-US" altLang="en-US"/>
              <a:pPr>
                <a:defRPr/>
              </a:pPr>
              <a:t>‹#›</a:t>
            </a:fld>
            <a:endParaRPr lang="en-US" altLang="en-US"/>
          </a:p>
        </p:txBody>
      </p:sp>
    </p:spTree>
    <p:extLst>
      <p:ext uri="{BB962C8B-B14F-4D97-AF65-F5344CB8AC3E}">
        <p14:creationId xmlns:p14="http://schemas.microsoft.com/office/powerpoint/2010/main" val="1419307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pPr>
              <a:defRPr/>
            </a:pPr>
            <a:fld id="{7BD10837-F59E-4993-925B-806189C46B69}" type="slidenum">
              <a:rPr lang="en-US" altLang="en-US"/>
              <a:pPr>
                <a:defRPr/>
              </a:pPr>
              <a:t>‹#›</a:t>
            </a:fld>
            <a:endParaRPr lang="en-US" altLang="en-US"/>
          </a:p>
        </p:txBody>
      </p:sp>
    </p:spTree>
    <p:extLst>
      <p:ext uri="{BB962C8B-B14F-4D97-AF65-F5344CB8AC3E}">
        <p14:creationId xmlns:p14="http://schemas.microsoft.com/office/powerpoint/2010/main" val="1887182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BCF0D9A7-4F5B-407C-B5A7-1F9644A0176F}" type="slidenum">
              <a:rPr lang="en-US" altLang="en-US"/>
              <a:pPr>
                <a:defRPr/>
              </a:pPr>
              <a:t>‹#›</a:t>
            </a:fld>
            <a:endParaRPr lang="en-US" altLang="en-US"/>
          </a:p>
        </p:txBody>
      </p:sp>
    </p:spTree>
    <p:extLst>
      <p:ext uri="{BB962C8B-B14F-4D97-AF65-F5344CB8AC3E}">
        <p14:creationId xmlns:p14="http://schemas.microsoft.com/office/powerpoint/2010/main" val="1049517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pPr>
              <a:defRPr/>
            </a:pPr>
            <a:fld id="{8607CC7F-2EE9-4AC9-806B-CD467E658E03}" type="slidenum">
              <a:rPr lang="en-US" altLang="en-US"/>
              <a:pPr>
                <a:defRPr/>
              </a:pPr>
              <a:t>‹#›</a:t>
            </a:fld>
            <a:endParaRPr lang="en-US" altLang="en-US"/>
          </a:p>
        </p:txBody>
      </p:sp>
    </p:spTree>
    <p:extLst>
      <p:ext uri="{BB962C8B-B14F-4D97-AF65-F5344CB8AC3E}">
        <p14:creationId xmlns:p14="http://schemas.microsoft.com/office/powerpoint/2010/main" val="2424486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C843617A-26B3-46D4-91E7-EA7A6583AB45}" type="slidenum">
              <a:rPr lang="en-US" altLang="en-US"/>
              <a:pPr>
                <a:defRPr/>
              </a:pPr>
              <a:t>‹#›</a:t>
            </a:fld>
            <a:endParaRPr lang="en-US" altLang="en-US"/>
          </a:p>
        </p:txBody>
      </p:sp>
    </p:spTree>
    <p:extLst>
      <p:ext uri="{BB962C8B-B14F-4D97-AF65-F5344CB8AC3E}">
        <p14:creationId xmlns:p14="http://schemas.microsoft.com/office/powerpoint/2010/main" val="3977916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D086A7D8-B55E-4385-B2D7-6DCDB523BA59}" type="slidenum">
              <a:rPr lang="en-US" altLang="en-US"/>
              <a:pPr>
                <a:defRPr/>
              </a:pPr>
              <a:t>‹#›</a:t>
            </a:fld>
            <a:endParaRPr lang="en-US" altLang="en-US"/>
          </a:p>
        </p:txBody>
      </p:sp>
    </p:spTree>
    <p:extLst>
      <p:ext uri="{BB962C8B-B14F-4D97-AF65-F5344CB8AC3E}">
        <p14:creationId xmlns:p14="http://schemas.microsoft.com/office/powerpoint/2010/main" val="2943334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mn-ea"/>
              </a:defRPr>
            </a:lvl1pPr>
          </a:lstStyle>
          <a:p>
            <a:pPr>
              <a:defRPr/>
            </a:pPr>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n-ea"/>
              </a:defRPr>
            </a:lvl1pPr>
          </a:lstStyle>
          <a:p>
            <a:pPr>
              <a:defRPr/>
            </a:pPr>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a:defRPr/>
            </a:pPr>
            <a:fld id="{A995F9DB-EBAC-48D1-B59D-CF9B116AF766}" type="slidenum">
              <a:rPr lang="en-US" altLang="en-US"/>
              <a:pPr>
                <a:defRPr/>
              </a:pPr>
              <a:t>‹#›</a:t>
            </a:fld>
            <a:endParaRPr lang="en-US" altLang="en-US"/>
          </a:p>
        </p:txBody>
      </p:sp>
      <p:pic>
        <p:nvPicPr>
          <p:cNvPr id="1031" name="Picture 2"/>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5"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4"/>
          <p:cNvSpPr>
            <a:spLocks noGrp="1"/>
          </p:cNvSpPr>
          <p:nvPr>
            <p:ph type="title"/>
          </p:nvPr>
        </p:nvSpPr>
        <p:spPr/>
        <p:txBody>
          <a:bodyPr/>
          <a:lstStyle/>
          <a:p>
            <a:r>
              <a:rPr lang="en-US" sz="3200" smtClean="0"/>
              <a:t>Message from the International President to </a:t>
            </a:r>
            <a:br>
              <a:rPr lang="en-US" sz="3200" smtClean="0"/>
            </a:br>
            <a:r>
              <a:rPr lang="en-US" sz="3200" smtClean="0"/>
              <a:t>the Orientation Presenter(s)</a:t>
            </a:r>
          </a:p>
        </p:txBody>
      </p:sp>
      <p:sp>
        <p:nvSpPr>
          <p:cNvPr id="3075" name="Content Placeholder 5"/>
          <p:cNvSpPr>
            <a:spLocks noGrp="1"/>
          </p:cNvSpPr>
          <p:nvPr>
            <p:ph idx="1"/>
          </p:nvPr>
        </p:nvSpPr>
        <p:spPr>
          <a:xfrm>
            <a:off x="457200" y="1447800"/>
            <a:ext cx="8229600" cy="4525963"/>
          </a:xfrm>
        </p:spPr>
        <p:txBody>
          <a:bodyPr/>
          <a:lstStyle/>
          <a:p>
            <a:pPr>
              <a:buFont typeface="Arial" pitchFamily="34" charset="0"/>
              <a:buNone/>
            </a:pPr>
            <a:r>
              <a:rPr lang="en-US" sz="1800" smtClean="0"/>
              <a:t>Your international Membership Committee is so pleased to have you use this orientation presentation with your potential members. It makes no attempt to cover </a:t>
            </a:r>
            <a:r>
              <a:rPr lang="en-US" altLang="en-US" sz="1800" smtClean="0"/>
              <a:t>“</a:t>
            </a:r>
            <a:r>
              <a:rPr lang="en-US" sz="1800" smtClean="0"/>
              <a:t>everything</a:t>
            </a:r>
            <a:r>
              <a:rPr lang="en-US" altLang="en-US" sz="1800" smtClean="0"/>
              <a:t>”</a:t>
            </a:r>
            <a:r>
              <a:rPr lang="en-US" sz="1800" smtClean="0"/>
              <a:t> about the Society; our focus is on what is attractive to a potential member about the Society. Other areas (like our history, Founders, etc.) are incorporated into the new reorientation materials for the entire chapter, including new members. </a:t>
            </a:r>
          </a:p>
          <a:p>
            <a:pPr>
              <a:buFont typeface="Arial" pitchFamily="34" charset="0"/>
              <a:buNone/>
            </a:pPr>
            <a:r>
              <a:rPr lang="en-US" sz="1800" smtClean="0"/>
              <a:t>The first slide of the presentation is slide 3. This slide and slide 2 are for you, the </a:t>
            </a:r>
            <a:r>
              <a:rPr lang="en-US" sz="1800" u="sng" smtClean="0"/>
              <a:t>presenter</a:t>
            </a:r>
            <a:r>
              <a:rPr lang="en-US" sz="1800" smtClean="0"/>
              <a:t>, so please become familiar with the notes that accompany each slide, and understand the method of presentation as it is explained to you on the next slide. </a:t>
            </a:r>
          </a:p>
          <a:p>
            <a:pPr>
              <a:buFont typeface="Arial" pitchFamily="34" charset="0"/>
              <a:buNone/>
            </a:pPr>
            <a:r>
              <a:rPr lang="en-US" sz="1800" smtClean="0"/>
              <a:t>Please insert your chapter name and location and state organization name on the first slide, but make no changes on any subsequent slides. It is our belief that this presentation will be most appealing to potential members. Please give us feedback on the outcome of your orientation using the new process.</a:t>
            </a:r>
          </a:p>
          <a:p>
            <a:pPr algn="r">
              <a:buFont typeface="Arial" pitchFamily="34" charset="0"/>
              <a:buNone/>
            </a:pPr>
            <a:r>
              <a:rPr lang="en-US" sz="1800" smtClean="0"/>
              <a:t>			Jensi Souders, International President, 2010-2012</a:t>
            </a:r>
            <a:r>
              <a:rPr lang="en-US" smtClean="0"/>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b="1" smtClean="0"/>
              <a:t>DKG offers members</a:t>
            </a:r>
            <a:endParaRPr lang="en-US" smtClean="0"/>
          </a:p>
        </p:txBody>
      </p:sp>
      <p:sp>
        <p:nvSpPr>
          <p:cNvPr id="3" name="Content Placeholder 2"/>
          <p:cNvSpPr>
            <a:spLocks noGrp="1"/>
          </p:cNvSpPr>
          <p:nvPr>
            <p:ph idx="1"/>
          </p:nvPr>
        </p:nvSpPr>
        <p:spPr>
          <a:xfrm>
            <a:off x="457200" y="1371600"/>
            <a:ext cx="8229600" cy="4525963"/>
          </a:xfrm>
        </p:spPr>
        <p:txBody>
          <a:bodyPr/>
          <a:lstStyle/>
          <a:p>
            <a:pPr>
              <a:buFont typeface="Arial" charset="0"/>
              <a:buChar char="•"/>
              <a:defRPr/>
            </a:pPr>
            <a:r>
              <a:rPr lang="en-US" dirty="0" smtClean="0">
                <a:ea typeface="+mn-ea"/>
              </a:rPr>
              <a:t>Conferences</a:t>
            </a:r>
          </a:p>
          <a:p>
            <a:pPr>
              <a:buFont typeface="Arial" charset="0"/>
              <a:buChar char="•"/>
              <a:defRPr/>
            </a:pPr>
            <a:endParaRPr lang="en-US" dirty="0" smtClean="0">
              <a:ea typeface="+mn-ea"/>
            </a:endParaRPr>
          </a:p>
          <a:p>
            <a:pPr>
              <a:buFont typeface="Arial" charset="0"/>
              <a:buChar char="•"/>
              <a:defRPr/>
            </a:pPr>
            <a:r>
              <a:rPr lang="en-US" dirty="0" smtClean="0">
                <a:ea typeface="+mn-ea"/>
              </a:rPr>
              <a:t>Affinity benefits</a:t>
            </a:r>
          </a:p>
          <a:p>
            <a:pPr>
              <a:buFont typeface="Arial" charset="0"/>
              <a:buChar char="•"/>
              <a:defRPr/>
            </a:pPr>
            <a:endParaRPr lang="en-US" dirty="0">
              <a:ea typeface="+mn-ea"/>
            </a:endParaRPr>
          </a:p>
          <a:p>
            <a:pPr>
              <a:buFont typeface="Arial" charset="0"/>
              <a:buChar char="•"/>
              <a:defRPr/>
            </a:pPr>
            <a:r>
              <a:rPr lang="en-US" dirty="0" smtClean="0">
                <a:ea typeface="+mn-ea"/>
              </a:rPr>
              <a:t>Professional </a:t>
            </a:r>
          </a:p>
          <a:p>
            <a:pPr marL="0" indent="0">
              <a:buFont typeface="Arial" charset="0"/>
              <a:buNone/>
              <a:defRPr/>
            </a:pPr>
            <a:r>
              <a:rPr lang="en-US" dirty="0">
                <a:ea typeface="+mn-ea"/>
              </a:rPr>
              <a:t> </a:t>
            </a:r>
            <a:r>
              <a:rPr lang="en-US" dirty="0" smtClean="0">
                <a:ea typeface="+mn-ea"/>
              </a:rPr>
              <a:t>  Liability Insurance</a:t>
            </a:r>
          </a:p>
          <a:p>
            <a:pPr>
              <a:buFont typeface="Arial" charset="0"/>
              <a:buChar char="•"/>
              <a:defRPr/>
            </a:pPr>
            <a:endParaRPr lang="en-US" dirty="0">
              <a:ea typeface="+mn-ea"/>
            </a:endParaRPr>
          </a:p>
          <a:p>
            <a:pPr>
              <a:buFont typeface="Arial" charset="0"/>
              <a:buChar char="•"/>
              <a:defRPr/>
            </a:pPr>
            <a:endParaRPr lang="en-US" dirty="0" smtClean="0">
              <a:ea typeface="+mn-ea"/>
            </a:endParaRPr>
          </a:p>
        </p:txBody>
      </p:sp>
      <p:pic>
        <p:nvPicPr>
          <p:cNvPr id="1229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676400"/>
            <a:ext cx="4038600"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C:\Users\Michelle\AppData\Local\Microsoft\Windows\Temporary Internet Files\Content.IE5\XV7J3W3E\MC90043733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066800"/>
            <a:ext cx="2716213" cy="271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2"/>
          <p:cNvSpPr>
            <a:spLocks noChangeArrowheads="1"/>
          </p:cNvSpPr>
          <p:nvPr/>
        </p:nvSpPr>
        <p:spPr bwMode="auto">
          <a:xfrm>
            <a:off x="609600" y="533400"/>
            <a:ext cx="8305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a:p>
            <a:endParaRPr lang="en-US"/>
          </a:p>
          <a:p>
            <a:endParaRPr lang="en-US"/>
          </a:p>
          <a:p>
            <a:endParaRPr lang="en-US"/>
          </a:p>
          <a:p>
            <a:endParaRPr lang="en-US"/>
          </a:p>
          <a:p>
            <a:endParaRPr lang="en-US"/>
          </a:p>
          <a:p>
            <a:endParaRPr lang="en-US"/>
          </a:p>
          <a:p>
            <a:endParaRPr lang="en-US"/>
          </a:p>
          <a:p>
            <a:endParaRPr lang="en-US"/>
          </a:p>
        </p:txBody>
      </p:sp>
      <p:sp>
        <p:nvSpPr>
          <p:cNvPr id="13316" name="Rectangle 3"/>
          <p:cNvSpPr>
            <a:spLocks noChangeArrowheads="1"/>
          </p:cNvSpPr>
          <p:nvPr/>
        </p:nvSpPr>
        <p:spPr bwMode="auto">
          <a:xfrm>
            <a:off x="430213" y="533400"/>
            <a:ext cx="8485187"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4400" b="1" i="1">
                <a:latin typeface="Calibri" pitchFamily="34" charset="0"/>
              </a:rPr>
              <a:t>Plus…</a:t>
            </a:r>
          </a:p>
          <a:p>
            <a:endParaRPr lang="en-US">
              <a:latin typeface="Calibri" pitchFamily="34" charset="0"/>
            </a:endParaRPr>
          </a:p>
          <a:p>
            <a:pPr>
              <a:buFont typeface="Arial" pitchFamily="34" charset="0"/>
              <a:buChar char="•"/>
            </a:pPr>
            <a:r>
              <a:rPr lang="en-US">
                <a:latin typeface="Calibri" pitchFamily="34" charset="0"/>
              </a:rPr>
              <a:t>Networking opportunities</a:t>
            </a:r>
          </a:p>
          <a:p>
            <a:endParaRPr lang="en-US">
              <a:latin typeface="Calibri" pitchFamily="34" charset="0"/>
            </a:endParaRPr>
          </a:p>
          <a:p>
            <a:pPr>
              <a:buFont typeface="Arial" pitchFamily="34" charset="0"/>
              <a:buChar char="•"/>
            </a:pPr>
            <a:r>
              <a:rPr lang="en-US">
                <a:latin typeface="Calibri" pitchFamily="34" charset="0"/>
              </a:rPr>
              <a:t>Private social network</a:t>
            </a:r>
          </a:p>
          <a:p>
            <a:pPr>
              <a:buFont typeface="Arial" pitchFamily="34" charset="0"/>
              <a:buChar char="•"/>
            </a:pPr>
            <a:endParaRPr lang="en-US">
              <a:latin typeface="Calibri" pitchFamily="34" charset="0"/>
            </a:endParaRPr>
          </a:p>
          <a:p>
            <a:pPr>
              <a:buFont typeface="Arial" pitchFamily="34" charset="0"/>
              <a:buChar char="•"/>
            </a:pPr>
            <a:r>
              <a:rPr lang="en-US">
                <a:latin typeface="Calibri" pitchFamily="34" charset="0"/>
              </a:rPr>
              <a:t>Face-to-face learning opportunities</a:t>
            </a:r>
          </a:p>
          <a:p>
            <a:pPr>
              <a:buFont typeface="Arial" pitchFamily="34" charset="0"/>
              <a:buChar char="•"/>
            </a:pPr>
            <a:endParaRPr lang="en-US">
              <a:latin typeface="Calibri" pitchFamily="34" charset="0"/>
            </a:endParaRPr>
          </a:p>
          <a:p>
            <a:pPr>
              <a:buFont typeface="Arial" pitchFamily="34" charset="0"/>
              <a:buChar char="•"/>
            </a:pPr>
            <a:r>
              <a:rPr lang="en-US">
                <a:latin typeface="Calibri" pitchFamily="34" charset="0"/>
              </a:rPr>
              <a:t>Support as you strive for your own excellence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2"/>
          <p:cNvSpPr txBox="1">
            <a:spLocks noChangeArrowheads="1"/>
          </p:cNvSpPr>
          <p:nvPr/>
        </p:nvSpPr>
        <p:spPr bwMode="auto">
          <a:xfrm>
            <a:off x="228600" y="1600200"/>
            <a:ext cx="8686800"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eaLnBrk="0" hangingPunct="0">
              <a:defRPr sz="3200">
                <a:solidFill>
                  <a:schemeClr val="tx1"/>
                </a:solidFill>
                <a:latin typeface="Comic Sans MS" pitchFamily="66" charset="0"/>
                <a:ea typeface="MS PGothic" pitchFamily="34" charset="-128"/>
              </a:defRPr>
            </a:lvl1pPr>
            <a:lvl2pPr marL="1066800" indent="-609600" eaLnBrk="0" hangingPunct="0">
              <a:defRPr sz="3200">
                <a:solidFill>
                  <a:schemeClr val="tx1"/>
                </a:solidFill>
                <a:latin typeface="Comic Sans MS" pitchFamily="66" charset="0"/>
                <a:ea typeface="MS PGothic" pitchFamily="34" charset="-128"/>
              </a:defRPr>
            </a:lvl2pPr>
            <a:lvl3pPr marL="1143000" indent="-228600" eaLnBrk="0" hangingPunct="0">
              <a:defRPr sz="3200">
                <a:solidFill>
                  <a:schemeClr val="tx1"/>
                </a:solidFill>
                <a:latin typeface="Comic Sans MS" pitchFamily="66" charset="0"/>
                <a:ea typeface="MS PGothic" pitchFamily="34" charset="-128"/>
              </a:defRPr>
            </a:lvl3pPr>
            <a:lvl4pPr marL="1600200" indent="-228600" eaLnBrk="0" hangingPunct="0">
              <a:defRPr sz="3200">
                <a:solidFill>
                  <a:schemeClr val="tx1"/>
                </a:solidFill>
                <a:latin typeface="Comic Sans MS" pitchFamily="66" charset="0"/>
                <a:ea typeface="MS PGothic" pitchFamily="34" charset="-128"/>
              </a:defRPr>
            </a:lvl4pPr>
            <a:lvl5pPr marL="2057400" indent="-228600" eaLnBrk="0" hangingPunct="0">
              <a:defRPr sz="32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32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32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32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3200">
                <a:solidFill>
                  <a:schemeClr val="tx1"/>
                </a:solidFill>
                <a:latin typeface="Comic Sans MS" pitchFamily="66" charset="0"/>
                <a:ea typeface="MS PGothic" pitchFamily="34" charset="-128"/>
              </a:defRPr>
            </a:lvl9pPr>
          </a:lstStyle>
          <a:p>
            <a:pPr algn="ctr" eaLnBrk="1" hangingPunct="1">
              <a:buFont typeface="Arial" pitchFamily="34" charset="0"/>
              <a:buNone/>
            </a:pPr>
            <a:r>
              <a:rPr lang="en-US" sz="3600" b="1" i="1">
                <a:latin typeface="Calibri" pitchFamily="34" charset="0"/>
              </a:rPr>
              <a:t>Seven purposes </a:t>
            </a:r>
            <a:r>
              <a:rPr lang="en-US" sz="3600" b="1">
                <a:latin typeface="Calibri" pitchFamily="34" charset="0"/>
              </a:rPr>
              <a:t>and many ways of putting them into action</a:t>
            </a:r>
          </a:p>
          <a:p>
            <a:pPr eaLnBrk="1" hangingPunct="1">
              <a:buFont typeface="Arial" pitchFamily="34" charset="0"/>
              <a:buChar char="•"/>
            </a:pPr>
            <a:endParaRPr lang="en-US" sz="2800">
              <a:latin typeface="Calibri" pitchFamily="34" charset="0"/>
            </a:endParaRPr>
          </a:p>
          <a:p>
            <a:pPr lvl="1" eaLnBrk="1" hangingPunct="1">
              <a:buFont typeface="Arial" pitchFamily="34" charset="0"/>
              <a:buAutoNum type="arabicPeriod"/>
            </a:pPr>
            <a:r>
              <a:rPr lang="en-US" sz="2800">
                <a:latin typeface="Calibri" pitchFamily="34" charset="0"/>
              </a:rPr>
              <a:t>To unite women educators of the world</a:t>
            </a:r>
          </a:p>
          <a:p>
            <a:pPr eaLnBrk="1" hangingPunct="1">
              <a:buFont typeface="Arial" pitchFamily="34" charset="0"/>
              <a:buAutoNum type="arabicPeriod"/>
            </a:pPr>
            <a:endParaRPr lang="en-US" sz="2800">
              <a:latin typeface="Calibri" pitchFamily="34" charset="0"/>
            </a:endParaRPr>
          </a:p>
          <a:p>
            <a:pPr lvl="1" eaLnBrk="1" hangingPunct="1"/>
            <a:r>
              <a:rPr lang="en-US" sz="2800">
                <a:latin typeface="Calibri" pitchFamily="34" charset="0"/>
              </a:rPr>
              <a:t>2.	To honor women</a:t>
            </a:r>
          </a:p>
          <a:p>
            <a:pPr eaLnBrk="1" hangingPunct="1">
              <a:buFont typeface="Arial" pitchFamily="34" charset="0"/>
              <a:buAutoNum type="arabicPeriod"/>
            </a:pPr>
            <a:endParaRPr lang="en-US" sz="2800">
              <a:latin typeface="Calibri" pitchFamily="34" charset="0"/>
            </a:endParaRPr>
          </a:p>
          <a:p>
            <a:pPr eaLnBrk="1" hangingPunct="1"/>
            <a:r>
              <a:rPr lang="en-US" sz="2800">
                <a:latin typeface="Calibri" pitchFamily="34" charset="0"/>
              </a:rPr>
              <a:t>      3.	To advance the professional interest and </a:t>
            </a:r>
            <a:br>
              <a:rPr lang="en-US" sz="2800">
                <a:latin typeface="Calibri" pitchFamily="34" charset="0"/>
              </a:rPr>
            </a:br>
            <a:r>
              <a:rPr lang="en-US" sz="2800">
                <a:latin typeface="Calibri" pitchFamily="34" charset="0"/>
              </a:rPr>
              <a:t>	position of women in education</a:t>
            </a:r>
          </a:p>
        </p:txBody>
      </p:sp>
      <p:pic>
        <p:nvPicPr>
          <p:cNvPr id="14339" name="Picture 2" descr="C:\Users\ConnieRensink\Pictures\DKG_RoseLogoShort3cL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28600"/>
            <a:ext cx="3481388" cy="142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2"/>
          <p:cNvSpPr txBox="1">
            <a:spLocks noChangeArrowheads="1"/>
          </p:cNvSpPr>
          <p:nvPr/>
        </p:nvSpPr>
        <p:spPr bwMode="auto">
          <a:xfrm>
            <a:off x="76200" y="1447800"/>
            <a:ext cx="8686800" cy="454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eaLnBrk="0" hangingPunct="0">
              <a:defRPr sz="3200">
                <a:solidFill>
                  <a:schemeClr val="tx1"/>
                </a:solidFill>
                <a:latin typeface="Comic Sans MS" pitchFamily="66" charset="0"/>
                <a:ea typeface="MS PGothic" pitchFamily="34" charset="-128"/>
              </a:defRPr>
            </a:lvl1pPr>
            <a:lvl2pPr marL="1066800" indent="-609600" eaLnBrk="0" hangingPunct="0">
              <a:defRPr sz="3200">
                <a:solidFill>
                  <a:schemeClr val="tx1"/>
                </a:solidFill>
                <a:latin typeface="Comic Sans MS" pitchFamily="66" charset="0"/>
                <a:ea typeface="MS PGothic" pitchFamily="34" charset="-128"/>
              </a:defRPr>
            </a:lvl2pPr>
            <a:lvl3pPr marL="1143000" indent="-228600" eaLnBrk="0" hangingPunct="0">
              <a:defRPr sz="3200">
                <a:solidFill>
                  <a:schemeClr val="tx1"/>
                </a:solidFill>
                <a:latin typeface="Comic Sans MS" pitchFamily="66" charset="0"/>
                <a:ea typeface="MS PGothic" pitchFamily="34" charset="-128"/>
              </a:defRPr>
            </a:lvl3pPr>
            <a:lvl4pPr marL="1600200" indent="-228600" eaLnBrk="0" hangingPunct="0">
              <a:defRPr sz="3200">
                <a:solidFill>
                  <a:schemeClr val="tx1"/>
                </a:solidFill>
                <a:latin typeface="Comic Sans MS" pitchFamily="66" charset="0"/>
                <a:ea typeface="MS PGothic" pitchFamily="34" charset="-128"/>
              </a:defRPr>
            </a:lvl4pPr>
            <a:lvl5pPr marL="2057400" indent="-228600" eaLnBrk="0" hangingPunct="0">
              <a:defRPr sz="32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32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32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32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3200">
                <a:solidFill>
                  <a:schemeClr val="tx1"/>
                </a:solidFill>
                <a:latin typeface="Comic Sans MS" pitchFamily="66" charset="0"/>
                <a:ea typeface="MS PGothic" pitchFamily="34" charset="-128"/>
              </a:defRPr>
            </a:lvl9pPr>
          </a:lstStyle>
          <a:p>
            <a:pPr algn="ctr" eaLnBrk="1" hangingPunct="1">
              <a:buFont typeface="Arial" pitchFamily="34" charset="0"/>
              <a:buNone/>
            </a:pPr>
            <a:endParaRPr lang="en-US" sz="900" b="1">
              <a:latin typeface="Calibri" pitchFamily="34" charset="0"/>
            </a:endParaRPr>
          </a:p>
          <a:p>
            <a:pPr lvl="1" eaLnBrk="1" hangingPunct="1">
              <a:buFont typeface="Calibri" pitchFamily="34" charset="0"/>
              <a:buAutoNum type="arabicPeriod" startAt="4"/>
            </a:pPr>
            <a:r>
              <a:rPr lang="en-US" sz="2800">
                <a:latin typeface="Calibri" pitchFamily="34" charset="0"/>
              </a:rPr>
              <a:t>To support desirable legislation</a:t>
            </a:r>
          </a:p>
          <a:p>
            <a:pPr lvl="1" eaLnBrk="1" hangingPunct="1">
              <a:buFont typeface="Calibri" pitchFamily="34" charset="0"/>
              <a:buAutoNum type="arabicPeriod" startAt="4"/>
            </a:pPr>
            <a:endParaRPr lang="en-US" sz="2800">
              <a:latin typeface="Calibri" pitchFamily="34" charset="0"/>
            </a:endParaRPr>
          </a:p>
          <a:p>
            <a:pPr lvl="1" eaLnBrk="1" hangingPunct="1">
              <a:buFont typeface="Calibri" pitchFamily="34" charset="0"/>
              <a:buAutoNum type="arabicPeriod" startAt="5"/>
            </a:pPr>
            <a:r>
              <a:rPr lang="en-US" sz="2800">
                <a:latin typeface="Calibri" pitchFamily="34" charset="0"/>
              </a:rPr>
              <a:t>To endow scholarships to women pursuing graduate degrees</a:t>
            </a:r>
          </a:p>
          <a:p>
            <a:pPr lvl="1" eaLnBrk="1" hangingPunct="1">
              <a:buFont typeface="Calibri" pitchFamily="34" charset="0"/>
              <a:buAutoNum type="arabicPeriod" startAt="5"/>
            </a:pPr>
            <a:endParaRPr lang="en-US" sz="2800">
              <a:latin typeface="Calibri" pitchFamily="34" charset="0"/>
            </a:endParaRPr>
          </a:p>
          <a:p>
            <a:pPr eaLnBrk="1" hangingPunct="1"/>
            <a:r>
              <a:rPr lang="en-US" sz="2800">
                <a:latin typeface="Calibri" pitchFamily="34" charset="0"/>
              </a:rPr>
              <a:t>      6.	  To stimulate personal and professional growth </a:t>
            </a:r>
          </a:p>
          <a:p>
            <a:pPr eaLnBrk="1" hangingPunct="1"/>
            <a:r>
              <a:rPr lang="en-US" sz="2800">
                <a:latin typeface="Calibri" pitchFamily="34" charset="0"/>
              </a:rPr>
              <a:t>		  of members</a:t>
            </a:r>
          </a:p>
          <a:p>
            <a:pPr eaLnBrk="1" hangingPunct="1"/>
            <a:endParaRPr lang="en-US" sz="2800">
              <a:latin typeface="Calibri" pitchFamily="34" charset="0"/>
            </a:endParaRPr>
          </a:p>
          <a:p>
            <a:pPr eaLnBrk="1" hangingPunct="1"/>
            <a:r>
              <a:rPr lang="en-US" sz="2800">
                <a:latin typeface="Calibri" pitchFamily="34" charset="0"/>
              </a:rPr>
              <a:t>      7.    To inform members of current </a:t>
            </a:r>
          </a:p>
          <a:p>
            <a:pPr eaLnBrk="1" hangingPunct="1"/>
            <a:r>
              <a:rPr lang="en-US" sz="2800">
                <a:latin typeface="Calibri" pitchFamily="34" charset="0"/>
              </a:rPr>
              <a:t>		   educational issues</a:t>
            </a:r>
          </a:p>
        </p:txBody>
      </p:sp>
      <p:sp>
        <p:nvSpPr>
          <p:cNvPr id="15363" name="Rectangle 1"/>
          <p:cNvSpPr>
            <a:spLocks noChangeArrowheads="1"/>
          </p:cNvSpPr>
          <p:nvPr/>
        </p:nvSpPr>
        <p:spPr bwMode="auto">
          <a:xfrm>
            <a:off x="457200" y="304800"/>
            <a:ext cx="8153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609600" indent="-609600" algn="ctr">
              <a:buFont typeface="Arial" pitchFamily="34" charset="0"/>
              <a:buNone/>
            </a:pPr>
            <a:r>
              <a:rPr lang="en-US" b="1" i="1">
                <a:latin typeface="Calibri" pitchFamily="34" charset="0"/>
              </a:rPr>
              <a:t>Seven purposes </a:t>
            </a:r>
            <a:r>
              <a:rPr lang="en-US" b="1">
                <a:latin typeface="Calibri" pitchFamily="34" charset="0"/>
              </a:rPr>
              <a:t>and many ways of putting them into action: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z="3600" b="1" smtClean="0"/>
              <a:t>Members contribute to the Society by…</a:t>
            </a:r>
          </a:p>
        </p:txBody>
      </p:sp>
      <p:sp>
        <p:nvSpPr>
          <p:cNvPr id="16387" name="Content Placeholder 3"/>
          <p:cNvSpPr>
            <a:spLocks noGrp="1"/>
          </p:cNvSpPr>
          <p:nvPr>
            <p:ph idx="1"/>
          </p:nvPr>
        </p:nvSpPr>
        <p:spPr/>
        <p:txBody>
          <a:bodyPr/>
          <a:lstStyle/>
          <a:p>
            <a:r>
              <a:rPr lang="en-US" smtClean="0"/>
              <a:t>Participating </a:t>
            </a:r>
          </a:p>
          <a:p>
            <a:r>
              <a:rPr lang="en-US" smtClean="0"/>
              <a:t>Sharing </a:t>
            </a:r>
          </a:p>
          <a:p>
            <a:r>
              <a:rPr lang="en-US" smtClean="0"/>
              <a:t>Seeking out opportunities </a:t>
            </a:r>
          </a:p>
          <a:p>
            <a:r>
              <a:rPr lang="en-US" smtClean="0"/>
              <a:t>Paying dues and fees</a:t>
            </a:r>
          </a:p>
          <a:p>
            <a:r>
              <a:rPr lang="en-US" smtClean="0"/>
              <a:t>Becoming involved</a:t>
            </a:r>
          </a:p>
          <a:p>
            <a:r>
              <a:rPr lang="en-US" smtClean="0"/>
              <a:t>Accepting leadership roles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6"/>
          <p:cNvSpPr txBox="1">
            <a:spLocks noChangeArrowheads="1"/>
          </p:cNvSpPr>
          <p:nvPr/>
        </p:nvSpPr>
        <p:spPr bwMode="auto">
          <a:xfrm>
            <a:off x="1524000" y="990600"/>
            <a:ext cx="6934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3200">
                <a:solidFill>
                  <a:schemeClr val="tx1"/>
                </a:solidFill>
                <a:latin typeface="Comic Sans MS" pitchFamily="66" charset="0"/>
                <a:ea typeface="MS PGothic" pitchFamily="34" charset="-128"/>
              </a:defRPr>
            </a:lvl1pPr>
            <a:lvl2pPr marL="742950" indent="-285750" eaLnBrk="0" hangingPunct="0">
              <a:defRPr sz="3200">
                <a:solidFill>
                  <a:schemeClr val="tx1"/>
                </a:solidFill>
                <a:latin typeface="Comic Sans MS" pitchFamily="66" charset="0"/>
                <a:ea typeface="MS PGothic" pitchFamily="34" charset="-128"/>
              </a:defRPr>
            </a:lvl2pPr>
            <a:lvl3pPr marL="1143000" indent="-228600" eaLnBrk="0" hangingPunct="0">
              <a:defRPr sz="3200">
                <a:solidFill>
                  <a:schemeClr val="tx1"/>
                </a:solidFill>
                <a:latin typeface="Comic Sans MS" pitchFamily="66" charset="0"/>
                <a:ea typeface="MS PGothic" pitchFamily="34" charset="-128"/>
              </a:defRPr>
            </a:lvl3pPr>
            <a:lvl4pPr marL="1600200" indent="-228600" eaLnBrk="0" hangingPunct="0">
              <a:defRPr sz="3200">
                <a:solidFill>
                  <a:schemeClr val="tx1"/>
                </a:solidFill>
                <a:latin typeface="Comic Sans MS" pitchFamily="66" charset="0"/>
                <a:ea typeface="MS PGothic" pitchFamily="34" charset="-128"/>
              </a:defRPr>
            </a:lvl4pPr>
            <a:lvl5pPr marL="2057400" indent="-228600" eaLnBrk="0" hangingPunct="0">
              <a:defRPr sz="32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32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32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32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3200">
                <a:solidFill>
                  <a:schemeClr val="tx1"/>
                </a:solidFill>
                <a:latin typeface="Comic Sans MS" pitchFamily="66" charset="0"/>
                <a:ea typeface="MS PGothic" pitchFamily="34" charset="-128"/>
              </a:defRPr>
            </a:lvl9pPr>
          </a:lstStyle>
          <a:p>
            <a:pPr eaLnBrk="1" hangingPunct="1"/>
            <a:endParaRPr lang="en-US"/>
          </a:p>
        </p:txBody>
      </p:sp>
      <p:pic>
        <p:nvPicPr>
          <p:cNvPr id="17411" name="Picture 6" descr="C:\Users\ConnieRensink\Pictures\business_card_graphic_1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5637213"/>
            <a:ext cx="990600"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itle 1"/>
          <p:cNvSpPr>
            <a:spLocks noGrp="1"/>
          </p:cNvSpPr>
          <p:nvPr>
            <p:ph type="title"/>
          </p:nvPr>
        </p:nvSpPr>
        <p:spPr>
          <a:xfrm>
            <a:off x="457200" y="173038"/>
            <a:ext cx="8229600" cy="1143000"/>
          </a:xfrm>
        </p:spPr>
        <p:txBody>
          <a:bodyPr/>
          <a:lstStyle/>
          <a:p>
            <a:pPr>
              <a:defRPr/>
            </a:pPr>
            <a:r>
              <a:rPr lang="en-US" sz="3600" b="1" dirty="0" smtClean="0">
                <a:latin typeface="+mn-lt"/>
                <a:ea typeface="+mj-ea"/>
              </a:rPr>
              <a:t>The Delta Kappa Gamma Society International was founded</a:t>
            </a:r>
          </a:p>
        </p:txBody>
      </p:sp>
      <p:sp>
        <p:nvSpPr>
          <p:cNvPr id="3" name="Content Placeholder 2"/>
          <p:cNvSpPr>
            <a:spLocks noGrp="1"/>
          </p:cNvSpPr>
          <p:nvPr>
            <p:ph idx="1"/>
          </p:nvPr>
        </p:nvSpPr>
        <p:spPr>
          <a:xfrm>
            <a:off x="228600" y="1752600"/>
            <a:ext cx="8686800" cy="4525963"/>
          </a:xfrm>
        </p:spPr>
        <p:txBody>
          <a:bodyPr/>
          <a:lstStyle/>
          <a:p>
            <a:pPr lvl="1">
              <a:buFont typeface="Wingdings" pitchFamily="2" charset="2"/>
              <a:buChar char="§"/>
              <a:defRPr/>
            </a:pPr>
            <a:r>
              <a:rPr lang="en-US" dirty="0">
                <a:ea typeface="+mn-ea"/>
              </a:rPr>
              <a:t>T</a:t>
            </a:r>
            <a:r>
              <a:rPr lang="en-US" dirty="0" smtClean="0">
                <a:ea typeface="+mn-ea"/>
              </a:rPr>
              <a:t>o bring together qualified women educators serving in a broad spectrum of educational fields </a:t>
            </a:r>
            <a:r>
              <a:rPr lang="en-US" b="1" dirty="0" smtClean="0">
                <a:ea typeface="+mn-ea"/>
              </a:rPr>
              <a:t>and</a:t>
            </a:r>
          </a:p>
          <a:p>
            <a:pPr lvl="1">
              <a:buFont typeface="Wingdings" pitchFamily="2" charset="2"/>
              <a:buChar char="§"/>
              <a:defRPr/>
            </a:pPr>
            <a:endParaRPr lang="en-US" dirty="0" smtClean="0">
              <a:ea typeface="+mn-ea"/>
            </a:endParaRPr>
          </a:p>
          <a:p>
            <a:pPr lvl="1">
              <a:buFont typeface="Wingdings" pitchFamily="2" charset="2"/>
              <a:buChar char="§"/>
              <a:defRPr/>
            </a:pPr>
            <a:r>
              <a:rPr lang="en-US" dirty="0" smtClean="0">
                <a:ea typeface="+mn-ea"/>
              </a:rPr>
              <a:t>To strengthen </a:t>
            </a:r>
            <a:r>
              <a:rPr lang="en-US" dirty="0">
                <a:ea typeface="+mn-ea"/>
              </a:rPr>
              <a:t>qualified women educators serving in a broad spectrum of educational fields </a:t>
            </a:r>
            <a:r>
              <a:rPr lang="en-US" b="1" dirty="0">
                <a:ea typeface="+mn-ea"/>
              </a:rPr>
              <a:t>and</a:t>
            </a:r>
          </a:p>
          <a:p>
            <a:pPr marL="457200" lvl="1" indent="0">
              <a:buFont typeface="Arial" charset="0"/>
              <a:buNone/>
              <a:defRPr/>
            </a:pPr>
            <a:endParaRPr lang="en-US" dirty="0" smtClean="0">
              <a:ea typeface="+mn-ea"/>
            </a:endParaRPr>
          </a:p>
          <a:p>
            <a:pPr lvl="1">
              <a:lnSpc>
                <a:spcPts val="4200"/>
              </a:lnSpc>
              <a:buFont typeface="Wingdings" pitchFamily="2" charset="2"/>
              <a:buChar char="§"/>
              <a:defRPr/>
            </a:pPr>
            <a:r>
              <a:rPr lang="en-US" dirty="0">
                <a:ea typeface="+mn-ea"/>
              </a:rPr>
              <a:t>T</a:t>
            </a:r>
            <a:r>
              <a:rPr lang="en-US" dirty="0" smtClean="0">
                <a:ea typeface="+mn-ea"/>
              </a:rPr>
              <a:t>o pursue worthwhile projects.  </a:t>
            </a: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b="1" smtClean="0"/>
              <a:t>The Delta Kappa Gamma Society International</a:t>
            </a:r>
            <a:endParaRPr lang="en-US" smtClean="0"/>
          </a:p>
        </p:txBody>
      </p:sp>
      <p:sp>
        <p:nvSpPr>
          <p:cNvPr id="3" name="Content Placeholder 2"/>
          <p:cNvSpPr>
            <a:spLocks noGrp="1"/>
          </p:cNvSpPr>
          <p:nvPr>
            <p:ph idx="1"/>
          </p:nvPr>
        </p:nvSpPr>
        <p:spPr>
          <a:xfrm>
            <a:off x="569913" y="1981200"/>
            <a:ext cx="8229600" cy="3581400"/>
          </a:xfrm>
        </p:spPr>
        <p:txBody>
          <a:bodyPr/>
          <a:lstStyle/>
          <a:p>
            <a:pPr algn="ctr">
              <a:lnSpc>
                <a:spcPts val="4200"/>
              </a:lnSpc>
              <a:buFont typeface="Arial" charset="0"/>
              <a:buNone/>
              <a:defRPr/>
            </a:pPr>
            <a:r>
              <a:rPr lang="en-US" b="1" i="1" dirty="0" smtClean="0">
                <a:latin typeface="Times New Roman" pitchFamily="18" charset="0"/>
                <a:ea typeface="+mn-ea"/>
                <a:cs typeface="Times New Roman" pitchFamily="18" charset="0"/>
              </a:rPr>
              <a:t>The </a:t>
            </a:r>
            <a:r>
              <a:rPr lang="en-US" b="1" i="1" dirty="0">
                <a:latin typeface="Times New Roman" pitchFamily="18" charset="0"/>
                <a:ea typeface="+mn-ea"/>
                <a:cs typeface="Times New Roman" pitchFamily="18" charset="0"/>
              </a:rPr>
              <a:t>organization continues to impact excellence in education worldwide in a variety of ways </a:t>
            </a:r>
          </a:p>
          <a:p>
            <a:pPr algn="ctr">
              <a:buFont typeface="Arial" charset="0"/>
              <a:buNone/>
              <a:defRPr/>
            </a:pPr>
            <a:r>
              <a:rPr lang="en-US" b="1" i="1" dirty="0">
                <a:latin typeface="Times New Roman" pitchFamily="18" charset="0"/>
                <a:ea typeface="+mn-ea"/>
                <a:cs typeface="Times New Roman" pitchFamily="18" charset="0"/>
              </a:rPr>
              <a:t>but most directly as it focuses on supporting early-career educators.</a:t>
            </a:r>
          </a:p>
          <a:p>
            <a:pPr marL="0" indent="0">
              <a:buFont typeface="Arial" charset="0"/>
              <a:buNone/>
              <a:defRPr/>
            </a:pPr>
            <a:endParaRPr lang="en-US" dirty="0">
              <a:ea typeface="+mn-ea"/>
            </a:endParaRPr>
          </a:p>
        </p:txBody>
      </p:sp>
      <p:pic>
        <p:nvPicPr>
          <p:cNvPr id="18436" name="Picture 6" descr="C:\Users\ConnieRensink\Pictures\business_card_graphic_1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9413" y="5486400"/>
            <a:ext cx="9906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Grp="1" noChangeArrowheads="1"/>
          </p:cNvSpPr>
          <p:nvPr>
            <p:ph type="title"/>
          </p:nvPr>
        </p:nvSpPr>
        <p:spPr/>
        <p:txBody>
          <a:bodyPr/>
          <a:lstStyle/>
          <a:p>
            <a:pPr eaLnBrk="1" hangingPunct="1"/>
            <a:r>
              <a:rPr lang="en-US" b="1" smtClean="0"/>
              <a:t>The Honor of Membership</a:t>
            </a:r>
          </a:p>
        </p:txBody>
      </p:sp>
      <p:sp>
        <p:nvSpPr>
          <p:cNvPr id="19459" name="Text Box 7"/>
          <p:cNvSpPr txBox="1">
            <a:spLocks noChangeArrowheads="1"/>
          </p:cNvSpPr>
          <p:nvPr/>
        </p:nvSpPr>
        <p:spPr bwMode="auto">
          <a:xfrm>
            <a:off x="609600" y="1676400"/>
            <a:ext cx="7772400" cy="415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3200">
                <a:solidFill>
                  <a:schemeClr val="tx1"/>
                </a:solidFill>
                <a:latin typeface="Comic Sans MS" pitchFamily="66" charset="0"/>
                <a:ea typeface="MS PGothic" pitchFamily="34" charset="-128"/>
              </a:defRPr>
            </a:lvl1pPr>
            <a:lvl2pPr marL="742950" indent="-285750" eaLnBrk="0" hangingPunct="0">
              <a:defRPr sz="3200">
                <a:solidFill>
                  <a:schemeClr val="tx1"/>
                </a:solidFill>
                <a:latin typeface="Comic Sans MS" pitchFamily="66" charset="0"/>
                <a:ea typeface="MS PGothic" pitchFamily="34" charset="-128"/>
              </a:defRPr>
            </a:lvl2pPr>
            <a:lvl3pPr marL="1143000" indent="-228600" eaLnBrk="0" hangingPunct="0">
              <a:defRPr sz="3200">
                <a:solidFill>
                  <a:schemeClr val="tx1"/>
                </a:solidFill>
                <a:latin typeface="Comic Sans MS" pitchFamily="66" charset="0"/>
                <a:ea typeface="MS PGothic" pitchFamily="34" charset="-128"/>
              </a:defRPr>
            </a:lvl3pPr>
            <a:lvl4pPr marL="1600200" indent="-228600" eaLnBrk="0" hangingPunct="0">
              <a:defRPr sz="3200">
                <a:solidFill>
                  <a:schemeClr val="tx1"/>
                </a:solidFill>
                <a:latin typeface="Comic Sans MS" pitchFamily="66" charset="0"/>
                <a:ea typeface="MS PGothic" pitchFamily="34" charset="-128"/>
              </a:defRPr>
            </a:lvl4pPr>
            <a:lvl5pPr marL="2057400" indent="-228600" eaLnBrk="0" hangingPunct="0">
              <a:defRPr sz="32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32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32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32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3200">
                <a:solidFill>
                  <a:schemeClr val="tx1"/>
                </a:solidFill>
                <a:latin typeface="Comic Sans MS" pitchFamily="66" charset="0"/>
                <a:ea typeface="MS PGothic" pitchFamily="34" charset="-128"/>
              </a:defRPr>
            </a:lvl9pPr>
          </a:lstStyle>
          <a:p>
            <a:pPr eaLnBrk="1" hangingPunct="1">
              <a:lnSpc>
                <a:spcPts val="4000"/>
              </a:lnSpc>
            </a:pPr>
            <a:r>
              <a:rPr lang="en-US" sz="2800" i="1">
                <a:latin typeface="Times New Roman" pitchFamily="18" charset="0"/>
                <a:cs typeface="Times New Roman" pitchFamily="18" charset="0"/>
              </a:rPr>
              <a:t>Someone noticed your work.</a:t>
            </a:r>
          </a:p>
          <a:p>
            <a:pPr eaLnBrk="1" hangingPunct="1">
              <a:lnSpc>
                <a:spcPts val="4000"/>
              </a:lnSpc>
            </a:pPr>
            <a:r>
              <a:rPr lang="en-US" sz="2800" i="1">
                <a:latin typeface="Times New Roman" pitchFamily="18" charset="0"/>
                <a:cs typeface="Times New Roman" pitchFamily="18" charset="0"/>
              </a:rPr>
              <a:t>Someone noted your standards.</a:t>
            </a:r>
          </a:p>
          <a:p>
            <a:pPr eaLnBrk="1" hangingPunct="1">
              <a:lnSpc>
                <a:spcPts val="4000"/>
              </a:lnSpc>
            </a:pPr>
            <a:r>
              <a:rPr lang="en-US" sz="2800" i="1">
                <a:latin typeface="Times New Roman" pitchFamily="18" charset="0"/>
                <a:cs typeface="Times New Roman" pitchFamily="18" charset="0"/>
              </a:rPr>
              <a:t>Someone believed in your potential.</a:t>
            </a:r>
          </a:p>
          <a:p>
            <a:pPr eaLnBrk="1" hangingPunct="1">
              <a:lnSpc>
                <a:spcPts val="4000"/>
              </a:lnSpc>
            </a:pPr>
            <a:r>
              <a:rPr lang="en-US" sz="2800" i="1">
                <a:latin typeface="Times New Roman" pitchFamily="18" charset="0"/>
                <a:cs typeface="Times New Roman" pitchFamily="18" charset="0"/>
              </a:rPr>
              <a:t>Someone sought your association.</a:t>
            </a:r>
          </a:p>
          <a:p>
            <a:pPr eaLnBrk="1" hangingPunct="1">
              <a:lnSpc>
                <a:spcPts val="4000"/>
              </a:lnSpc>
            </a:pPr>
            <a:r>
              <a:rPr lang="en-US" sz="2800" i="1">
                <a:latin typeface="Times New Roman" pitchFamily="18" charset="0"/>
                <a:cs typeface="Times New Roman" pitchFamily="18" charset="0"/>
              </a:rPr>
              <a:t>Someone sponsored your invitation. </a:t>
            </a:r>
          </a:p>
          <a:p>
            <a:pPr eaLnBrk="1" hangingPunct="1">
              <a:lnSpc>
                <a:spcPts val="4000"/>
              </a:lnSpc>
            </a:pPr>
            <a:r>
              <a:rPr lang="en-US" sz="2800" i="1">
                <a:latin typeface="Times New Roman" pitchFamily="18" charset="0"/>
                <a:cs typeface="Times New Roman" pitchFamily="18" charset="0"/>
              </a:rPr>
              <a:t>Someone honored you.</a:t>
            </a:r>
          </a:p>
          <a:p>
            <a:pPr eaLnBrk="1" hangingPunct="1">
              <a:lnSpc>
                <a:spcPts val="4000"/>
              </a:lnSpc>
            </a:pPr>
            <a:r>
              <a:rPr lang="en-US" sz="2800" i="1">
                <a:latin typeface="Times New Roman" pitchFamily="18" charset="0"/>
                <a:cs typeface="Times New Roman" pitchFamily="18" charset="0"/>
              </a:rPr>
              <a:t>Remember that person</a:t>
            </a:r>
            <a:r>
              <a:rPr lang="en-US" altLang="en-US" sz="2800" i="1">
                <a:latin typeface="Times New Roman" pitchFamily="18" charset="0"/>
                <a:cs typeface="Times New Roman" pitchFamily="18" charset="0"/>
              </a:rPr>
              <a:t>’</a:t>
            </a:r>
            <a:r>
              <a:rPr lang="en-US" sz="2800" i="1">
                <a:latin typeface="Times New Roman" pitchFamily="18" charset="0"/>
                <a:cs typeface="Times New Roman" pitchFamily="18" charset="0"/>
              </a:rPr>
              <a:t>s confidence in you. </a:t>
            </a:r>
          </a:p>
          <a:p>
            <a:pPr eaLnBrk="1" hangingPunct="1">
              <a:lnSpc>
                <a:spcPts val="4000"/>
              </a:lnSpc>
            </a:pPr>
            <a:r>
              <a:rPr lang="en-US" sz="2800" i="1">
                <a:latin typeface="Times New Roman" pitchFamily="18" charset="0"/>
                <a:cs typeface="Times New Roman" pitchFamily="18" charset="0"/>
              </a:rPr>
              <a:t>Consider your membership invitation carefully.</a:t>
            </a:r>
          </a:p>
        </p:txBody>
      </p:sp>
      <p:pic>
        <p:nvPicPr>
          <p:cNvPr id="19460" name="Picture 4" descr="keypi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1828800"/>
            <a:ext cx="12827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381000" y="1981200"/>
            <a:ext cx="8229600" cy="3962400"/>
          </a:xfrm>
        </p:spPr>
        <p:txBody>
          <a:bodyPr/>
          <a:lstStyle/>
          <a:p>
            <a:pPr marL="0" indent="0" algn="ctr">
              <a:buFont typeface="Arial" pitchFamily="34" charset="0"/>
              <a:buNone/>
            </a:pPr>
            <a:r>
              <a:rPr lang="en-US" sz="5400" b="1" smtClean="0"/>
              <a:t>Pride in the Big Picture</a:t>
            </a:r>
          </a:p>
          <a:p>
            <a:pPr marL="0" indent="0" algn="ctr">
              <a:buFont typeface="Arial" pitchFamily="34" charset="0"/>
              <a:buNone/>
            </a:pPr>
            <a:r>
              <a:rPr lang="en-US" smtClean="0"/>
              <a:t>The Delta Kappa Gamma Society International</a:t>
            </a:r>
          </a:p>
          <a:p>
            <a:pPr marL="0" indent="0" algn="ctr">
              <a:buFont typeface="Arial" pitchFamily="34" charset="0"/>
              <a:buNone/>
            </a:pPr>
            <a:endParaRPr lang="en-US" smtClean="0"/>
          </a:p>
          <a:p>
            <a:pPr marL="0" indent="0" algn="ctr">
              <a:buFont typeface="Arial" pitchFamily="34" charset="0"/>
              <a:buNone/>
            </a:pPr>
            <a:endParaRPr lang="en-US" smtClean="0"/>
          </a:p>
          <a:p>
            <a:pPr marL="0" indent="0" algn="ctr">
              <a:buFont typeface="Arial" pitchFamily="34" charset="0"/>
              <a:buNone/>
            </a:pPr>
            <a:endParaRPr lang="en-US" smtClean="0"/>
          </a:p>
          <a:p>
            <a:pPr marL="0" indent="0" algn="ctr">
              <a:buFont typeface="Arial" pitchFamily="34" charset="0"/>
              <a:buNone/>
            </a:pPr>
            <a:r>
              <a:rPr lang="en-US" sz="1400" smtClean="0"/>
              <a:t>The Orientation Guide is a presentation of the 2010-2012 International Membership Committee</a:t>
            </a:r>
          </a:p>
          <a:p>
            <a:pPr marL="0" indent="0" algn="ctr">
              <a:buFont typeface="Arial" pitchFamily="34" charset="0"/>
              <a:buNone/>
            </a:pPr>
            <a:r>
              <a:rPr lang="en-US" sz="1400" smtClean="0"/>
              <a:t>with special thanks to Corlea Plowman, Linda Eller and Camille Kuntz</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z="3600" smtClean="0"/>
              <a:t>Note to the Orientation Presenter</a:t>
            </a:r>
          </a:p>
        </p:txBody>
      </p:sp>
      <p:sp>
        <p:nvSpPr>
          <p:cNvPr id="4099" name="Content Placeholder 2"/>
          <p:cNvSpPr>
            <a:spLocks noGrp="1"/>
          </p:cNvSpPr>
          <p:nvPr>
            <p:ph idx="1"/>
          </p:nvPr>
        </p:nvSpPr>
        <p:spPr>
          <a:xfrm>
            <a:off x="381000" y="1752600"/>
            <a:ext cx="8229600" cy="4953000"/>
          </a:xfrm>
        </p:spPr>
        <p:txBody>
          <a:bodyPr/>
          <a:lstStyle/>
          <a:p>
            <a:pPr marL="0" indent="0">
              <a:spcBef>
                <a:spcPct val="0"/>
              </a:spcBef>
              <a:buFont typeface="Arial" pitchFamily="34" charset="0"/>
              <a:buNone/>
            </a:pPr>
            <a:r>
              <a:rPr lang="en-US" sz="2400" smtClean="0"/>
              <a:t>It is very important that you, the presenter, read and print out all information included in the notes section (if they are not visible now, go to VIEW, then select Notes Page) of the PowerPoint presentation before conducting your orientation. </a:t>
            </a:r>
          </a:p>
          <a:p>
            <a:pPr marL="0" indent="0">
              <a:spcBef>
                <a:spcPct val="0"/>
              </a:spcBef>
              <a:buFont typeface="Arial" pitchFamily="34" charset="0"/>
              <a:buNone/>
            </a:pPr>
            <a:endParaRPr lang="en-US" sz="2400" smtClean="0"/>
          </a:p>
          <a:p>
            <a:pPr marL="0" indent="0">
              <a:spcBef>
                <a:spcPct val="0"/>
              </a:spcBef>
              <a:buFont typeface="Arial" pitchFamily="34" charset="0"/>
              <a:buNone/>
            </a:pPr>
            <a:r>
              <a:rPr lang="en-US" sz="2400" smtClean="0"/>
              <a:t>Then, when you use the information in your presentation (slide show view), you will bring clarity, emphasis and essential detail to each slide without overburdening the potential member(s) with information they do not need to know to make an informed decision about membership.</a:t>
            </a:r>
          </a:p>
          <a:p>
            <a:pPr marL="0" indent="0">
              <a:spcBef>
                <a:spcPct val="0"/>
              </a:spcBef>
              <a:buFont typeface="Arial" pitchFamily="34" charset="0"/>
              <a:buNone/>
            </a:pPr>
            <a:endParaRPr lang="en-US" sz="2400" smtClean="0"/>
          </a:p>
          <a:p>
            <a:pPr marL="0" indent="0">
              <a:spcBef>
                <a:spcPct val="0"/>
              </a:spcBef>
              <a:buFont typeface="Arial" pitchFamily="34" charset="0"/>
              <a:buNone/>
            </a:pPr>
            <a:r>
              <a:rPr lang="en-US" sz="2400" smtClean="0"/>
              <a:t>Suggestions to presenter are </a:t>
            </a:r>
            <a:r>
              <a:rPr lang="en-US" sz="2400" i="1" smtClean="0"/>
              <a:t>italicized</a:t>
            </a:r>
            <a:r>
              <a:rPr lang="en-US" sz="2400" smtClean="0"/>
              <a:t> in notes. Specific important information to impart is in </a:t>
            </a:r>
            <a:r>
              <a:rPr lang="en-US" sz="2400" b="1" smtClean="0"/>
              <a:t>bold</a:t>
            </a:r>
            <a:r>
              <a:rPr lang="en-US" sz="2400" smtClean="0"/>
              <a:t>.</a:t>
            </a:r>
          </a:p>
          <a:p>
            <a:pPr marL="0" indent="0">
              <a:buFont typeface="Arial" pitchFamily="34" charset="0"/>
              <a:buNone/>
            </a:pPr>
            <a:endParaRPr lang="en-US" sz="24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ubTitle" idx="4294967295"/>
          </p:nvPr>
        </p:nvSpPr>
        <p:spPr>
          <a:xfrm>
            <a:off x="3048000" y="4953000"/>
            <a:ext cx="5562600" cy="1295400"/>
          </a:xfrm>
        </p:spPr>
        <p:txBody>
          <a:bodyPr/>
          <a:lstStyle/>
          <a:p>
            <a:pPr eaLnBrk="1" hangingPunct="1">
              <a:lnSpc>
                <a:spcPct val="80000"/>
              </a:lnSpc>
              <a:buFont typeface="Arial" pitchFamily="34" charset="0"/>
              <a:buNone/>
            </a:pPr>
            <a:r>
              <a:rPr lang="en-US" altLang="en-US" sz="1600" dirty="0" smtClean="0"/>
              <a:t>Alpha Zeta </a:t>
            </a:r>
            <a:endParaRPr lang="en-US" altLang="en-US" sz="1600" dirty="0"/>
          </a:p>
          <a:p>
            <a:pPr eaLnBrk="1" hangingPunct="1">
              <a:lnSpc>
                <a:spcPct val="80000"/>
              </a:lnSpc>
              <a:buFont typeface="Arial" pitchFamily="34" charset="0"/>
              <a:buNone/>
            </a:pPr>
            <a:r>
              <a:rPr lang="en-US" altLang="en-US" sz="1600" dirty="0" smtClean="0"/>
              <a:t>Alpha </a:t>
            </a:r>
            <a:r>
              <a:rPr lang="en-US" altLang="en-US" sz="1600" dirty="0" err="1" smtClean="0"/>
              <a:t>Alpha</a:t>
            </a:r>
            <a:r>
              <a:rPr lang="en-US" altLang="en-US" sz="1600" dirty="0" smtClean="0"/>
              <a:t> State	</a:t>
            </a:r>
            <a:endParaRPr lang="en-US" altLang="en-US" sz="1600" dirty="0" smtClean="0"/>
          </a:p>
          <a:p>
            <a:pPr eaLnBrk="1" hangingPunct="1">
              <a:lnSpc>
                <a:spcPct val="80000"/>
              </a:lnSpc>
              <a:buFont typeface="Arial" pitchFamily="34" charset="0"/>
              <a:buNone/>
            </a:pPr>
            <a:r>
              <a:rPr lang="en-US" altLang="en-US" sz="1600" dirty="0" smtClean="0"/>
              <a:t>Bradford/Sullivan County Pennsylvania</a:t>
            </a:r>
            <a:endParaRPr lang="en-US" altLang="en-US" sz="1600" dirty="0" smtClean="0"/>
          </a:p>
        </p:txBody>
      </p:sp>
      <p:sp>
        <p:nvSpPr>
          <p:cNvPr id="5123" name="TextBox 4"/>
          <p:cNvSpPr txBox="1">
            <a:spLocks noChangeArrowheads="1"/>
          </p:cNvSpPr>
          <p:nvPr/>
        </p:nvSpPr>
        <p:spPr bwMode="auto">
          <a:xfrm>
            <a:off x="228600" y="35814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Comic Sans MS" pitchFamily="66" charset="0"/>
                <a:ea typeface="MS PGothic" pitchFamily="34" charset="-128"/>
              </a:defRPr>
            </a:lvl1pPr>
            <a:lvl2pPr marL="742950" indent="-285750" eaLnBrk="0" hangingPunct="0">
              <a:defRPr sz="3200">
                <a:solidFill>
                  <a:schemeClr val="tx1"/>
                </a:solidFill>
                <a:latin typeface="Comic Sans MS" pitchFamily="66" charset="0"/>
                <a:ea typeface="MS PGothic" pitchFamily="34" charset="-128"/>
              </a:defRPr>
            </a:lvl2pPr>
            <a:lvl3pPr marL="1143000" indent="-228600" eaLnBrk="0" hangingPunct="0">
              <a:defRPr sz="3200">
                <a:solidFill>
                  <a:schemeClr val="tx1"/>
                </a:solidFill>
                <a:latin typeface="Comic Sans MS" pitchFamily="66" charset="0"/>
                <a:ea typeface="MS PGothic" pitchFamily="34" charset="-128"/>
              </a:defRPr>
            </a:lvl3pPr>
            <a:lvl4pPr marL="1600200" indent="-228600" eaLnBrk="0" hangingPunct="0">
              <a:defRPr sz="3200">
                <a:solidFill>
                  <a:schemeClr val="tx1"/>
                </a:solidFill>
                <a:latin typeface="Comic Sans MS" pitchFamily="66" charset="0"/>
                <a:ea typeface="MS PGothic" pitchFamily="34" charset="-128"/>
              </a:defRPr>
            </a:lvl4pPr>
            <a:lvl5pPr marL="2057400" indent="-228600" eaLnBrk="0" hangingPunct="0">
              <a:defRPr sz="32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32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32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32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3200">
                <a:solidFill>
                  <a:schemeClr val="tx1"/>
                </a:solidFill>
                <a:latin typeface="Comic Sans MS" pitchFamily="66" charset="0"/>
                <a:ea typeface="MS PGothic" pitchFamily="34" charset="-128"/>
              </a:defRPr>
            </a:lvl9pPr>
          </a:lstStyle>
          <a:p>
            <a:pPr eaLnBrk="1" hangingPunct="1"/>
            <a:r>
              <a:rPr lang="en-US">
                <a:latin typeface="Calibri" pitchFamily="34" charset="0"/>
                <a:cs typeface="Times New Roman" pitchFamily="18" charset="0"/>
              </a:rPr>
              <a:t>			  </a:t>
            </a:r>
            <a:r>
              <a:rPr lang="en-US" b="1">
                <a:latin typeface="Calibri" pitchFamily="34" charset="0"/>
                <a:cs typeface="Times New Roman" pitchFamily="18" charset="0"/>
              </a:rPr>
              <a:t>Pride in the Big Picture</a:t>
            </a:r>
          </a:p>
          <a:p>
            <a:pPr algn="ctr" eaLnBrk="1" hangingPunct="1"/>
            <a:r>
              <a:rPr lang="en-US" sz="2400">
                <a:latin typeface="Calibri" pitchFamily="34" charset="0"/>
                <a:cs typeface="Times New Roman" pitchFamily="18" charset="0"/>
              </a:rPr>
              <a:t>                                    …an orientation for potential members</a:t>
            </a:r>
          </a:p>
        </p:txBody>
      </p:sp>
      <p:pic>
        <p:nvPicPr>
          <p:cNvPr id="5124" name="Picture 5" descr="C:\Users\ConnieRensink\Pictures\DKG_RoseLogoLong3cL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524000"/>
            <a:ext cx="7696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228600" y="533400"/>
            <a:ext cx="8686800" cy="762000"/>
          </a:xfrm>
        </p:spPr>
        <p:txBody>
          <a:bodyPr/>
          <a:lstStyle/>
          <a:p>
            <a:pPr>
              <a:defRPr/>
            </a:pPr>
            <a:r>
              <a:rPr lang="en-US" sz="4000" b="1" dirty="0" smtClean="0">
                <a:latin typeface="+mn-lt"/>
                <a:ea typeface="+mj-ea"/>
              </a:rPr>
              <a:t>Welcome!</a:t>
            </a:r>
          </a:p>
        </p:txBody>
      </p:sp>
      <p:sp>
        <p:nvSpPr>
          <p:cNvPr id="6147" name="Content Placeholder 2"/>
          <p:cNvSpPr>
            <a:spLocks noGrp="1"/>
          </p:cNvSpPr>
          <p:nvPr>
            <p:ph idx="1"/>
          </p:nvPr>
        </p:nvSpPr>
        <p:spPr>
          <a:xfrm>
            <a:off x="228600" y="1371600"/>
            <a:ext cx="8686800" cy="5105400"/>
          </a:xfrm>
        </p:spPr>
        <p:txBody>
          <a:bodyPr/>
          <a:lstStyle/>
          <a:p>
            <a:pPr>
              <a:buFont typeface="Arial" pitchFamily="34" charset="0"/>
              <a:buNone/>
            </a:pPr>
            <a:endParaRPr lang="en-US" sz="3600" smtClean="0"/>
          </a:p>
          <a:p>
            <a:pPr>
              <a:buFont typeface="Arial" pitchFamily="34" charset="0"/>
              <a:buNone/>
            </a:pPr>
            <a:endParaRPr lang="en-US" sz="3600" smtClean="0"/>
          </a:p>
          <a:p>
            <a:pPr algn="ctr">
              <a:buFont typeface="Arial" pitchFamily="34" charset="0"/>
              <a:buNone/>
            </a:pPr>
            <a:r>
              <a:rPr lang="en-US" sz="3600" smtClean="0"/>
              <a:t>You are here today because someone believes that you are special.</a:t>
            </a:r>
          </a:p>
          <a:p>
            <a:pPr>
              <a:buFont typeface="Arial" pitchFamily="34" charset="0"/>
              <a:buNone/>
            </a:pPr>
            <a:endParaRPr lang="en-US" sz="3600" smtClean="0"/>
          </a:p>
          <a:p>
            <a:pPr>
              <a:buFont typeface="Arial" pitchFamily="34" charset="0"/>
              <a:buNone/>
            </a:pPr>
            <a:endParaRPr lang="en-US" sz="24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304800"/>
            <a:ext cx="8686800" cy="1066800"/>
          </a:xfrm>
        </p:spPr>
        <p:txBody>
          <a:bodyPr rtlCol="0">
            <a:normAutofit fontScale="90000"/>
          </a:bodyPr>
          <a:lstStyle/>
          <a:p>
            <a:pPr eaLnBrk="1" fontAlgn="auto" hangingPunct="1">
              <a:spcAft>
                <a:spcPts val="0"/>
              </a:spcAft>
              <a:defRPr/>
            </a:pPr>
            <a:r>
              <a:rPr lang="en-US" altLang="en-US" sz="4800" b="1" dirty="0" smtClean="0">
                <a:ea typeface="+mj-ea"/>
              </a:rPr>
              <a:t>  </a:t>
            </a:r>
            <a:r>
              <a:rPr lang="en-US" altLang="en-US" sz="4000" b="1" dirty="0" smtClean="0">
                <a:latin typeface="+mn-lt"/>
                <a:ea typeface="+mj-ea"/>
              </a:rPr>
              <a:t>We Think That You Will Find Us to Be Special, </a:t>
            </a:r>
            <a:r>
              <a:rPr lang="en-US" altLang="en-US" sz="4000" b="1" dirty="0">
                <a:latin typeface="+mn-lt"/>
                <a:ea typeface="+mj-ea"/>
              </a:rPr>
              <a:t>t</a:t>
            </a:r>
            <a:r>
              <a:rPr lang="en-US" altLang="en-US" sz="4000" b="1" dirty="0" smtClean="0">
                <a:latin typeface="+mn-lt"/>
                <a:ea typeface="+mj-ea"/>
              </a:rPr>
              <a:t>oo</a:t>
            </a:r>
          </a:p>
        </p:txBody>
      </p:sp>
      <p:sp>
        <p:nvSpPr>
          <p:cNvPr id="7171" name="TextBox 6"/>
          <p:cNvSpPr txBox="1">
            <a:spLocks noChangeArrowheads="1"/>
          </p:cNvSpPr>
          <p:nvPr/>
        </p:nvSpPr>
        <p:spPr bwMode="auto">
          <a:xfrm>
            <a:off x="304800" y="1524000"/>
            <a:ext cx="86106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Comic Sans MS" pitchFamily="66" charset="0"/>
                <a:ea typeface="MS PGothic" pitchFamily="34" charset="-128"/>
              </a:defRPr>
            </a:lvl1pPr>
            <a:lvl2pPr eaLnBrk="0" hangingPunct="0">
              <a:defRPr sz="3200">
                <a:solidFill>
                  <a:schemeClr val="tx1"/>
                </a:solidFill>
                <a:latin typeface="Comic Sans MS" pitchFamily="66" charset="0"/>
                <a:ea typeface="MS PGothic" pitchFamily="34" charset="-128"/>
              </a:defRPr>
            </a:lvl2pPr>
            <a:lvl3pPr marL="1143000" indent="-228600" eaLnBrk="0" hangingPunct="0">
              <a:defRPr sz="3200">
                <a:solidFill>
                  <a:schemeClr val="tx1"/>
                </a:solidFill>
                <a:latin typeface="Comic Sans MS" pitchFamily="66" charset="0"/>
                <a:ea typeface="MS PGothic" pitchFamily="34" charset="-128"/>
              </a:defRPr>
            </a:lvl3pPr>
            <a:lvl4pPr marL="1600200" indent="-228600" eaLnBrk="0" hangingPunct="0">
              <a:defRPr sz="3200">
                <a:solidFill>
                  <a:schemeClr val="tx1"/>
                </a:solidFill>
                <a:latin typeface="Comic Sans MS" pitchFamily="66" charset="0"/>
                <a:ea typeface="MS PGothic" pitchFamily="34" charset="-128"/>
              </a:defRPr>
            </a:lvl4pPr>
            <a:lvl5pPr marL="2057400" indent="-228600" eaLnBrk="0" hangingPunct="0">
              <a:defRPr sz="32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32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32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32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3200">
                <a:solidFill>
                  <a:schemeClr val="tx1"/>
                </a:solidFill>
                <a:latin typeface="Comic Sans MS" pitchFamily="66" charset="0"/>
                <a:ea typeface="MS PGothic" pitchFamily="34" charset="-128"/>
              </a:defRPr>
            </a:lvl9pPr>
          </a:lstStyle>
          <a:p>
            <a:pPr eaLnBrk="1" hangingPunct="1"/>
            <a:r>
              <a:rPr lang="en-US" sz="2800">
                <a:latin typeface="Calibri" pitchFamily="34" charset="0"/>
              </a:rPr>
              <a:t>We can help you…</a:t>
            </a:r>
          </a:p>
          <a:p>
            <a:pPr eaLnBrk="1" hangingPunct="1"/>
            <a:endParaRPr lang="en-US" sz="2800">
              <a:latin typeface="Calibri" pitchFamily="34" charset="0"/>
            </a:endParaRPr>
          </a:p>
          <a:p>
            <a:pPr lvl="1" eaLnBrk="1" hangingPunct="1"/>
            <a:r>
              <a:rPr lang="en-US" sz="2800">
                <a:latin typeface="Calibri" pitchFamily="34" charset="0"/>
              </a:rPr>
              <a:t>	grow personally and professionally;</a:t>
            </a:r>
          </a:p>
          <a:p>
            <a:pPr lvl="1" eaLnBrk="1" hangingPunct="1"/>
            <a:endParaRPr lang="en-US" sz="2800">
              <a:latin typeface="Calibri" pitchFamily="34" charset="0"/>
            </a:endParaRPr>
          </a:p>
          <a:p>
            <a:pPr eaLnBrk="1" hangingPunct="1"/>
            <a:r>
              <a:rPr lang="en-US" sz="2800">
                <a:latin typeface="Calibri" pitchFamily="34" charset="0"/>
              </a:rPr>
              <a:t>	make a difference in your community, in the world;</a:t>
            </a:r>
          </a:p>
          <a:p>
            <a:pPr eaLnBrk="1" hangingPunct="1"/>
            <a:endParaRPr lang="en-US" sz="2800">
              <a:latin typeface="Calibri" pitchFamily="34" charset="0"/>
            </a:endParaRPr>
          </a:p>
          <a:p>
            <a:pPr eaLnBrk="1" hangingPunct="1"/>
            <a:r>
              <a:rPr lang="en-US" sz="2800">
                <a:latin typeface="Calibri" pitchFamily="34" charset="0"/>
              </a:rPr>
              <a:t>	be recognized as a leader in your field; and</a:t>
            </a:r>
          </a:p>
          <a:p>
            <a:pPr eaLnBrk="1" hangingPunct="1"/>
            <a:endParaRPr lang="en-US" sz="2800">
              <a:latin typeface="Calibri" pitchFamily="34" charset="0"/>
            </a:endParaRPr>
          </a:p>
          <a:p>
            <a:pPr eaLnBrk="1" hangingPunct="1"/>
            <a:r>
              <a:rPr lang="en-US" sz="2800">
                <a:latin typeface="Calibri" pitchFamily="34" charset="0"/>
              </a:rPr>
              <a:t>	help increase pride in the field of education.</a:t>
            </a:r>
          </a:p>
          <a:p>
            <a:pPr eaLnBrk="1" hangingPunct="1"/>
            <a:endParaRPr lang="en-US" sz="2800">
              <a:latin typeface="Calibri" pitchFamily="34" charset="0"/>
            </a:endParaRPr>
          </a:p>
          <a:p>
            <a:pPr eaLnBrk="1" hangingPunct="1"/>
            <a:r>
              <a:rPr lang="en-US" sz="2800">
                <a:latin typeface="Calibri" pitchFamily="34" charset="0"/>
              </a:rPr>
              <a:t>If any of these goals fits your needs…</a:t>
            </a:r>
          </a:p>
          <a:p>
            <a:pPr eaLnBrk="1" hangingPunct="1"/>
            <a:endParaRPr lang="en-US" sz="2000">
              <a:latin typeface="Calibri" pitchFamily="34" charset="0"/>
            </a:endParaRPr>
          </a:p>
        </p:txBody>
      </p:sp>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463925"/>
            <a:ext cx="1825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ctrTitle" idx="4294967295"/>
          </p:nvPr>
        </p:nvSpPr>
        <p:spPr>
          <a:xfrm>
            <a:off x="228600" y="2130425"/>
            <a:ext cx="8686800" cy="1470025"/>
          </a:xfrm>
        </p:spPr>
        <p:txBody>
          <a:bodyPr/>
          <a:lstStyle/>
          <a:p>
            <a:pPr>
              <a:defRPr/>
            </a:pPr>
            <a:r>
              <a:rPr lang="en-US" sz="7200" dirty="0" smtClean="0">
                <a:latin typeface="Gabriola" pitchFamily="82" charset="0"/>
                <a:ea typeface="+mj-ea"/>
              </a:rPr>
              <a:t>You have come to the </a:t>
            </a:r>
            <a:br>
              <a:rPr lang="en-US" sz="7200" dirty="0" smtClean="0">
                <a:latin typeface="Gabriola" pitchFamily="82" charset="0"/>
                <a:ea typeface="+mj-ea"/>
              </a:rPr>
            </a:br>
            <a:r>
              <a:rPr lang="en-US" sz="7200" dirty="0" smtClean="0">
                <a:latin typeface="Gabriola" pitchFamily="82" charset="0"/>
                <a:ea typeface="+mj-ea"/>
              </a:rPr>
              <a:t>right place!</a:t>
            </a:r>
            <a:r>
              <a:rPr lang="en-US" sz="4000" dirty="0" smtClean="0">
                <a:latin typeface="+mn-lt"/>
                <a:ea typeface="+mj-ea"/>
              </a:rPr>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1026"/>
          <p:cNvSpPr>
            <a:spLocks noGrp="1" noChangeArrowheads="1"/>
          </p:cNvSpPr>
          <p:nvPr>
            <p:ph type="title"/>
          </p:nvPr>
        </p:nvSpPr>
        <p:spPr>
          <a:xfrm>
            <a:off x="228600" y="228600"/>
            <a:ext cx="8686800" cy="762000"/>
          </a:xfrm>
        </p:spPr>
        <p:txBody>
          <a:bodyPr/>
          <a:lstStyle/>
          <a:p>
            <a:pPr eaLnBrk="1" hangingPunct="1"/>
            <a:r>
              <a:rPr lang="en-US" altLang="en-US" b="1" smtClean="0"/>
              <a:t>Members of DKG…</a:t>
            </a:r>
          </a:p>
        </p:txBody>
      </p:sp>
      <p:sp>
        <p:nvSpPr>
          <p:cNvPr id="9219" name="Rectangle 1027"/>
          <p:cNvSpPr>
            <a:spLocks noGrp="1" noChangeArrowheads="1"/>
          </p:cNvSpPr>
          <p:nvPr>
            <p:ph sz="half" idx="1"/>
          </p:nvPr>
        </p:nvSpPr>
        <p:spPr>
          <a:xfrm>
            <a:off x="2895600" y="1447800"/>
            <a:ext cx="5638800" cy="2819400"/>
          </a:xfrm>
        </p:spPr>
        <p:txBody>
          <a:bodyPr/>
          <a:lstStyle/>
          <a:p>
            <a:pPr eaLnBrk="1" hangingPunct="1">
              <a:lnSpc>
                <a:spcPct val="90000"/>
              </a:lnSpc>
              <a:buFontTx/>
              <a:buNone/>
            </a:pPr>
            <a:r>
              <a:rPr lang="en-US" altLang="en-US" b="1" smtClean="0"/>
              <a:t>         </a:t>
            </a:r>
          </a:p>
        </p:txBody>
      </p:sp>
      <p:sp>
        <p:nvSpPr>
          <p:cNvPr id="2" name="TextBox 1"/>
          <p:cNvSpPr txBox="1"/>
          <p:nvPr/>
        </p:nvSpPr>
        <p:spPr>
          <a:xfrm>
            <a:off x="304800" y="1093690"/>
            <a:ext cx="8458200" cy="2062103"/>
          </a:xfrm>
          <a:prstGeom prst="rect">
            <a:avLst/>
          </a:prstGeom>
          <a:noFill/>
        </p:spPr>
        <p:txBody>
          <a:bodyPr>
            <a:spAutoFit/>
          </a:bodyPr>
          <a:lstStyle/>
          <a:p>
            <a:pPr algn="ctr">
              <a:defRPr/>
            </a:pPr>
            <a:r>
              <a:rPr lang="en-US" dirty="0">
                <a:latin typeface="Calibri" pitchFamily="34" charset="0"/>
                <a:ea typeface="+mn-ea"/>
              </a:rPr>
              <a:t>Belong to</a:t>
            </a:r>
          </a:p>
          <a:p>
            <a:pPr marL="2514600" lvl="5" indent="-228600">
              <a:buFont typeface="Wingdings" pitchFamily="2" charset="2"/>
              <a:buChar char="§"/>
              <a:defRPr/>
            </a:pPr>
            <a:r>
              <a:rPr lang="en-US" dirty="0">
                <a:latin typeface="Calibri" pitchFamily="34" charset="0"/>
                <a:ea typeface="+mn-ea"/>
              </a:rPr>
              <a:t>A chapter</a:t>
            </a:r>
          </a:p>
          <a:p>
            <a:pPr marL="2514600" lvl="5" indent="-228600">
              <a:buFont typeface="Wingdings" pitchFamily="2" charset="2"/>
              <a:buChar char="§"/>
              <a:defRPr/>
            </a:pPr>
            <a:r>
              <a:rPr lang="en-US" dirty="0">
                <a:latin typeface="Calibri" pitchFamily="34" charset="0"/>
                <a:ea typeface="+mn-ea"/>
              </a:rPr>
              <a:t>A state organization</a:t>
            </a:r>
          </a:p>
          <a:p>
            <a:pPr marL="2514600" lvl="5" indent="-228600">
              <a:buFont typeface="Wingdings" pitchFamily="2" charset="2"/>
              <a:buChar char="§"/>
              <a:defRPr/>
            </a:pPr>
            <a:r>
              <a:rPr lang="en-US" dirty="0">
                <a:latin typeface="Calibri" pitchFamily="34" charset="0"/>
                <a:ea typeface="+mn-ea"/>
              </a:rPr>
              <a:t>The International Society   </a:t>
            </a:r>
          </a:p>
        </p:txBody>
      </p:sp>
      <p:sp>
        <p:nvSpPr>
          <p:cNvPr id="9221" name="TextBox 2"/>
          <p:cNvSpPr txBox="1">
            <a:spLocks noChangeArrowheads="1"/>
          </p:cNvSpPr>
          <p:nvPr/>
        </p:nvSpPr>
        <p:spPr bwMode="auto">
          <a:xfrm>
            <a:off x="990600" y="5334000"/>
            <a:ext cx="6781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Comic Sans MS" pitchFamily="66" charset="0"/>
                <a:ea typeface="MS PGothic" pitchFamily="34" charset="-128"/>
              </a:defRPr>
            </a:lvl1pPr>
            <a:lvl2pPr marL="742950" indent="-285750" eaLnBrk="0" hangingPunct="0">
              <a:defRPr sz="3200">
                <a:solidFill>
                  <a:schemeClr val="tx1"/>
                </a:solidFill>
                <a:latin typeface="Comic Sans MS" pitchFamily="66" charset="0"/>
                <a:ea typeface="MS PGothic" pitchFamily="34" charset="-128"/>
              </a:defRPr>
            </a:lvl2pPr>
            <a:lvl3pPr marL="1143000" indent="-228600" eaLnBrk="0" hangingPunct="0">
              <a:defRPr sz="3200">
                <a:solidFill>
                  <a:schemeClr val="tx1"/>
                </a:solidFill>
                <a:latin typeface="Comic Sans MS" pitchFamily="66" charset="0"/>
                <a:ea typeface="MS PGothic" pitchFamily="34" charset="-128"/>
              </a:defRPr>
            </a:lvl3pPr>
            <a:lvl4pPr marL="1600200" indent="-228600" eaLnBrk="0" hangingPunct="0">
              <a:defRPr sz="3200">
                <a:solidFill>
                  <a:schemeClr val="tx1"/>
                </a:solidFill>
                <a:latin typeface="Comic Sans MS" pitchFamily="66" charset="0"/>
                <a:ea typeface="MS PGothic" pitchFamily="34" charset="-128"/>
              </a:defRPr>
            </a:lvl4pPr>
            <a:lvl5pPr marL="2057400" indent="-228600" eaLnBrk="0" hangingPunct="0">
              <a:defRPr sz="32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32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32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32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3200">
                <a:solidFill>
                  <a:schemeClr val="tx1"/>
                </a:solidFill>
                <a:latin typeface="Comic Sans MS" pitchFamily="66" charset="0"/>
                <a:ea typeface="MS PGothic" pitchFamily="34" charset="-128"/>
              </a:defRPr>
            </a:lvl9pPr>
          </a:lstStyle>
          <a:p>
            <a:pPr algn="ctr" eaLnBrk="1" hangingPunct="1"/>
            <a:r>
              <a:rPr lang="en-US" b="1">
                <a:latin typeface="Calibri" pitchFamily="34" charset="0"/>
              </a:rPr>
              <a:t>Leading Women Educators </a:t>
            </a:r>
          </a:p>
          <a:p>
            <a:pPr algn="ctr" eaLnBrk="1" hangingPunct="1"/>
            <a:r>
              <a:rPr lang="en-US" b="1">
                <a:latin typeface="Calibri" pitchFamily="34" charset="0"/>
              </a:rPr>
              <a:t>Impacting Education Worldwide</a:t>
            </a:r>
          </a:p>
        </p:txBody>
      </p:sp>
      <p:sp>
        <p:nvSpPr>
          <p:cNvPr id="9222" name="Rectangle 3"/>
          <p:cNvSpPr>
            <a:spLocks noChangeArrowheads="1"/>
          </p:cNvSpPr>
          <p:nvPr/>
        </p:nvSpPr>
        <p:spPr bwMode="auto">
          <a:xfrm>
            <a:off x="609600" y="3424238"/>
            <a:ext cx="8153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4000">
                <a:latin typeface="Gabriola" pitchFamily="82" charset="0"/>
              </a:rPr>
              <a:t>You, then, will be a part of supporting </a:t>
            </a:r>
          </a:p>
          <a:p>
            <a:pPr algn="ctr"/>
            <a:r>
              <a:rPr lang="en-US" sz="4000">
                <a:latin typeface="Gabriola" pitchFamily="82" charset="0"/>
              </a:rPr>
              <a:t>the Society</a:t>
            </a:r>
            <a:r>
              <a:rPr lang="en-US" altLang="en-US" sz="4000">
                <a:latin typeface="Gabriola" pitchFamily="82" charset="0"/>
              </a:rPr>
              <a:t>’</a:t>
            </a:r>
            <a:r>
              <a:rPr lang="en-US" sz="4000">
                <a:latin typeface="Gabriola" pitchFamily="82" charset="0"/>
              </a:rPr>
              <a:t>s Vision that we are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sz="half" idx="1"/>
          </p:nvPr>
        </p:nvSpPr>
        <p:spPr>
          <a:xfrm>
            <a:off x="457200" y="1447800"/>
            <a:ext cx="4572000" cy="3200400"/>
          </a:xfrm>
        </p:spPr>
        <p:txBody>
          <a:bodyPr/>
          <a:lstStyle/>
          <a:p>
            <a:pPr marL="0" indent="0" algn="ctr">
              <a:buFont typeface="Arial" pitchFamily="34" charset="0"/>
              <a:buNone/>
            </a:pPr>
            <a:r>
              <a:rPr lang="en-US" altLang="en-US" b="1" smtClean="0">
                <a:latin typeface="Times" charset="0"/>
              </a:rPr>
              <a:t> </a:t>
            </a:r>
            <a:r>
              <a:rPr lang="en-US" altLang="en-US" sz="3200" i="1" smtClean="0">
                <a:latin typeface="Times New Roman" pitchFamily="18" charset="0"/>
                <a:cs typeface="Times New Roman" pitchFamily="18" charset="0"/>
              </a:rPr>
              <a:t>Delta Kappa Gamma includes more than</a:t>
            </a:r>
          </a:p>
          <a:p>
            <a:pPr marL="0" indent="0" algn="ctr">
              <a:buFont typeface="Arial" pitchFamily="34" charset="0"/>
              <a:buNone/>
            </a:pPr>
            <a:r>
              <a:rPr lang="en-US" altLang="en-US" sz="3200" i="1" smtClean="0">
                <a:latin typeface="Times New Roman" pitchFamily="18" charset="0"/>
                <a:cs typeface="Times New Roman" pitchFamily="18" charset="0"/>
              </a:rPr>
              <a:t>100,000 members </a:t>
            </a:r>
          </a:p>
          <a:p>
            <a:pPr marL="0" indent="0" algn="ctr">
              <a:buFont typeface="Arial" pitchFamily="34" charset="0"/>
              <a:buNone/>
            </a:pPr>
            <a:r>
              <a:rPr lang="en-US" altLang="en-US" sz="3200" i="1" smtClean="0">
                <a:latin typeface="Times New Roman" pitchFamily="18" charset="0"/>
                <a:cs typeface="Times New Roman" pitchFamily="18" charset="0"/>
              </a:rPr>
              <a:t>in 17 member countries and 79 state organizations </a:t>
            </a:r>
          </a:p>
        </p:txBody>
      </p:sp>
      <p:sp>
        <p:nvSpPr>
          <p:cNvPr id="10243" name="Footer Placeholder 1"/>
          <p:cNvSpPr>
            <a:spLocks noGrp="1"/>
          </p:cNvSpPr>
          <p:nvPr>
            <p:ph type="ftr" sz="quarter" idx="11"/>
          </p:nvPr>
        </p:nvSpPr>
        <p:spPr bwMode="auto">
          <a:xfrm>
            <a:off x="685800" y="5486400"/>
            <a:ext cx="70866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200">
                <a:solidFill>
                  <a:schemeClr val="tx1"/>
                </a:solidFill>
                <a:latin typeface="Comic Sans MS" pitchFamily="66" charset="0"/>
                <a:ea typeface="MS PGothic" pitchFamily="34" charset="-128"/>
              </a:defRPr>
            </a:lvl1pPr>
            <a:lvl2pPr marL="742950" indent="-285750" eaLnBrk="0" hangingPunct="0">
              <a:defRPr sz="3200">
                <a:solidFill>
                  <a:schemeClr val="tx1"/>
                </a:solidFill>
                <a:latin typeface="Comic Sans MS" pitchFamily="66" charset="0"/>
                <a:ea typeface="MS PGothic" pitchFamily="34" charset="-128"/>
              </a:defRPr>
            </a:lvl2pPr>
            <a:lvl3pPr marL="1143000" indent="-228600" eaLnBrk="0" hangingPunct="0">
              <a:defRPr sz="3200">
                <a:solidFill>
                  <a:schemeClr val="tx1"/>
                </a:solidFill>
                <a:latin typeface="Comic Sans MS" pitchFamily="66" charset="0"/>
                <a:ea typeface="MS PGothic" pitchFamily="34" charset="-128"/>
              </a:defRPr>
            </a:lvl3pPr>
            <a:lvl4pPr marL="1600200" indent="-228600" eaLnBrk="0" hangingPunct="0">
              <a:defRPr sz="3200">
                <a:solidFill>
                  <a:schemeClr val="tx1"/>
                </a:solidFill>
                <a:latin typeface="Comic Sans MS" pitchFamily="66" charset="0"/>
                <a:ea typeface="MS PGothic" pitchFamily="34" charset="-128"/>
              </a:defRPr>
            </a:lvl4pPr>
            <a:lvl5pPr marL="2057400" indent="-228600" eaLnBrk="0" hangingPunct="0">
              <a:defRPr sz="32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32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32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32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3200">
                <a:solidFill>
                  <a:schemeClr val="tx1"/>
                </a:solidFill>
                <a:latin typeface="Comic Sans MS" pitchFamily="66" charset="0"/>
                <a:ea typeface="MS PGothic" pitchFamily="34" charset="-128"/>
              </a:defRPr>
            </a:lvl9pPr>
          </a:lstStyle>
          <a:p>
            <a:pPr eaLnBrk="1" hangingPunct="1"/>
            <a:r>
              <a:rPr lang="en-US" altLang="en-US" sz="1400" smtClean="0">
                <a:latin typeface="Calibri" pitchFamily="34" charset="0"/>
                <a:cs typeface="Calibri" pitchFamily="34" charset="0"/>
              </a:rPr>
              <a:t>DKG promotes professional and personal growth of women educators and excellence in education</a:t>
            </a:r>
          </a:p>
        </p:txBody>
      </p:sp>
      <p:pic>
        <p:nvPicPr>
          <p:cNvPr id="10244" name="Content Placeholder 3"/>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53000" y="609600"/>
            <a:ext cx="3873500" cy="38481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p:nvPr>
        </p:nvSpPr>
        <p:spPr>
          <a:xfrm>
            <a:off x="228600" y="274638"/>
            <a:ext cx="8686800" cy="1143000"/>
          </a:xfrm>
        </p:spPr>
        <p:txBody>
          <a:bodyPr/>
          <a:lstStyle/>
          <a:p>
            <a:pPr>
              <a:defRPr/>
            </a:pPr>
            <a:r>
              <a:rPr lang="en-US" b="1" dirty="0" smtClean="0">
                <a:latin typeface="+mn-lt"/>
                <a:ea typeface="+mj-ea"/>
              </a:rPr>
              <a:t>DKG offers members</a:t>
            </a:r>
          </a:p>
        </p:txBody>
      </p:sp>
      <p:sp>
        <p:nvSpPr>
          <p:cNvPr id="11267" name="Rectangle 3"/>
          <p:cNvSpPr>
            <a:spLocks noGrp="1"/>
          </p:cNvSpPr>
          <p:nvPr>
            <p:ph type="body" idx="1"/>
          </p:nvPr>
        </p:nvSpPr>
        <p:spPr>
          <a:xfrm>
            <a:off x="457200" y="1371600"/>
            <a:ext cx="8229600" cy="4373563"/>
          </a:xfrm>
        </p:spPr>
        <p:txBody>
          <a:bodyPr/>
          <a:lstStyle/>
          <a:p>
            <a:r>
              <a:rPr lang="en-US" smtClean="0"/>
              <a:t>Scholarships and Grants</a:t>
            </a:r>
          </a:p>
          <a:p>
            <a:endParaRPr lang="en-US" smtClean="0"/>
          </a:p>
          <a:p>
            <a:r>
              <a:rPr lang="en-US" smtClean="0"/>
              <a:t>Leadership Training</a:t>
            </a:r>
          </a:p>
          <a:p>
            <a:endParaRPr lang="en-US" smtClean="0"/>
          </a:p>
          <a:p>
            <a:r>
              <a:rPr lang="en-US" smtClean="0"/>
              <a:t>Community Programs  </a:t>
            </a:r>
          </a:p>
          <a:p>
            <a:endParaRPr lang="en-US" smtClean="0"/>
          </a:p>
          <a:p>
            <a:r>
              <a:rPr lang="en-US" smtClean="0"/>
              <a:t>Worldwide Projects </a:t>
            </a:r>
          </a:p>
        </p:txBody>
      </p:sp>
      <p:pic>
        <p:nvPicPr>
          <p:cNvPr id="1126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286000"/>
            <a:ext cx="3657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3442</TotalTime>
  <Words>3091</Words>
  <Application>Microsoft Office PowerPoint</Application>
  <PresentationFormat>On-screen Show (4:3)</PresentationFormat>
  <Paragraphs>237</Paragraphs>
  <Slides>18</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Comic Sans MS</vt:lpstr>
      <vt:lpstr>MS PGothic</vt:lpstr>
      <vt:lpstr>Arial</vt:lpstr>
      <vt:lpstr>Calibri</vt:lpstr>
      <vt:lpstr>Times New Roman</vt:lpstr>
      <vt:lpstr>Gabriola</vt:lpstr>
      <vt:lpstr>Times</vt:lpstr>
      <vt:lpstr>Wingdings</vt:lpstr>
      <vt:lpstr>Office Theme</vt:lpstr>
      <vt:lpstr>Message from the International President to  the Orientation Presenter(s)</vt:lpstr>
      <vt:lpstr>Note to the Orientation Presenter</vt:lpstr>
      <vt:lpstr>PowerPoint Presentation</vt:lpstr>
      <vt:lpstr>Welcome!</vt:lpstr>
      <vt:lpstr>  We Think That You Will Find Us to Be Special, too</vt:lpstr>
      <vt:lpstr>You have come to the  right place! </vt:lpstr>
      <vt:lpstr>Members of DKG…</vt:lpstr>
      <vt:lpstr>PowerPoint Presentation</vt:lpstr>
      <vt:lpstr>DKG offers members</vt:lpstr>
      <vt:lpstr>DKG offers members</vt:lpstr>
      <vt:lpstr>PowerPoint Presentation</vt:lpstr>
      <vt:lpstr>PowerPoint Presentation</vt:lpstr>
      <vt:lpstr>PowerPoint Presentation</vt:lpstr>
      <vt:lpstr>Members contribute to the Society by…</vt:lpstr>
      <vt:lpstr>The Delta Kappa Gamma Society International was founded</vt:lpstr>
      <vt:lpstr>The Delta Kappa Gamma Society International</vt:lpstr>
      <vt:lpstr>The Honor of Membership</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Delta Kappa Gamma 101</dc:title>
  <dc:creator>Tony Zornik</dc:creator>
  <cp:lastModifiedBy>Cynthia Devonshire</cp:lastModifiedBy>
  <cp:revision>301</cp:revision>
  <cp:lastPrinted>2010-12-01T19:29:00Z</cp:lastPrinted>
  <dcterms:created xsi:type="dcterms:W3CDTF">2002-06-12T00:08:37Z</dcterms:created>
  <dcterms:modified xsi:type="dcterms:W3CDTF">2012-07-02T13:23:05Z</dcterms:modified>
</cp:coreProperties>
</file>